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57" r:id="rId5"/>
    <p:sldId id="264" r:id="rId6"/>
    <p:sldId id="294" r:id="rId7"/>
    <p:sldId id="258" r:id="rId8"/>
    <p:sldId id="296" r:id="rId9"/>
    <p:sldId id="295" r:id="rId10"/>
    <p:sldId id="287" r:id="rId11"/>
    <p:sldId id="288" r:id="rId12"/>
    <p:sldId id="289" r:id="rId13"/>
    <p:sldId id="291" r:id="rId14"/>
    <p:sldId id="292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99DD"/>
    <a:srgbClr val="728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6" autoAdjust="0"/>
    <p:restoredTop sz="95097" autoAdjust="0"/>
  </p:normalViewPr>
  <p:slideViewPr>
    <p:cSldViewPr showGuides="1">
      <p:cViewPr varScale="1">
        <p:scale>
          <a:sx n="113" d="100"/>
          <a:sy n="113" d="100"/>
        </p:scale>
        <p:origin x="414" y="222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2126" y="2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5C0D60-16B1-4FFE-BFE7-3B46E5277F08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18DE2CD-189E-43EC-ADB0-BD6A9236912A}">
      <dgm:prSet custT="1"/>
      <dgm:spPr/>
      <dgm:t>
        <a:bodyPr/>
        <a:lstStyle/>
        <a:p>
          <a:pPr algn="l"/>
          <a:r>
            <a:rPr lang="en-US" sz="4800" b="1" dirty="0"/>
            <a:t>Contact</a:t>
          </a:r>
          <a:endParaRPr lang="zh-CN" sz="4800" b="1" dirty="0"/>
        </a:p>
      </dgm:t>
    </dgm:pt>
    <dgm:pt modelId="{B8F22C6C-23C9-4053-8EAB-46E9EB0780A6}" type="parTrans" cxnId="{EC5DCC6F-C9E8-4995-946A-1A859867E2EE}">
      <dgm:prSet/>
      <dgm:spPr/>
      <dgm:t>
        <a:bodyPr/>
        <a:lstStyle/>
        <a:p>
          <a:endParaRPr lang="zh-CN" altLang="en-US"/>
        </a:p>
      </dgm:t>
    </dgm:pt>
    <dgm:pt modelId="{2DB76132-F074-4FB6-967B-E18C31BC07C9}" type="sibTrans" cxnId="{EC5DCC6F-C9E8-4995-946A-1A859867E2EE}">
      <dgm:prSet/>
      <dgm:spPr/>
      <dgm:t>
        <a:bodyPr/>
        <a:lstStyle/>
        <a:p>
          <a:endParaRPr lang="zh-CN" altLang="en-US"/>
        </a:p>
      </dgm:t>
    </dgm:pt>
    <dgm:pt modelId="{FBB5858D-D4C9-4C1E-9483-237C9B82E4E9}" type="pres">
      <dgm:prSet presAssocID="{735C0D60-16B1-4FFE-BFE7-3B46E5277F08}" presName="Name0" presStyleCnt="0">
        <dgm:presLayoutVars>
          <dgm:dir/>
          <dgm:resizeHandles val="exact"/>
        </dgm:presLayoutVars>
      </dgm:prSet>
      <dgm:spPr/>
    </dgm:pt>
    <dgm:pt modelId="{BBB66B8A-E2F9-4A16-89CB-B129F67BD334}" type="pres">
      <dgm:prSet presAssocID="{418DE2CD-189E-43EC-ADB0-BD6A9236912A}" presName="parTxOnly" presStyleLbl="node1" presStyleIdx="0" presStyleCnt="1">
        <dgm:presLayoutVars>
          <dgm:bulletEnabled val="1"/>
        </dgm:presLayoutVars>
      </dgm:prSet>
      <dgm:spPr/>
    </dgm:pt>
  </dgm:ptLst>
  <dgm:cxnLst>
    <dgm:cxn modelId="{54984535-B352-405C-AE20-220712C547CB}" type="presOf" srcId="{418DE2CD-189E-43EC-ADB0-BD6A9236912A}" destId="{BBB66B8A-E2F9-4A16-89CB-B129F67BD334}" srcOrd="0" destOrd="0" presId="urn:microsoft.com/office/officeart/2005/8/layout/hChevron3"/>
    <dgm:cxn modelId="{EC5DCC6F-C9E8-4995-946A-1A859867E2EE}" srcId="{735C0D60-16B1-4FFE-BFE7-3B46E5277F08}" destId="{418DE2CD-189E-43EC-ADB0-BD6A9236912A}" srcOrd="0" destOrd="0" parTransId="{B8F22C6C-23C9-4053-8EAB-46E9EB0780A6}" sibTransId="{2DB76132-F074-4FB6-967B-E18C31BC07C9}"/>
    <dgm:cxn modelId="{E05151F4-7CE7-4692-926B-AE7B64A93D20}" type="presOf" srcId="{735C0D60-16B1-4FFE-BFE7-3B46E5277F08}" destId="{FBB5858D-D4C9-4C1E-9483-237C9B82E4E9}" srcOrd="0" destOrd="0" presId="urn:microsoft.com/office/officeart/2005/8/layout/hChevron3"/>
    <dgm:cxn modelId="{2BBF5B61-C8E4-4C5E-9642-A9A46F46EECD}" type="presParOf" srcId="{FBB5858D-D4C9-4C1E-9483-237C9B82E4E9}" destId="{BBB66B8A-E2F9-4A16-89CB-B129F67BD334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66B8A-E2F9-4A16-89CB-B129F67BD334}">
      <dsp:nvSpPr>
        <dsp:cNvPr id="0" name=""/>
        <dsp:cNvSpPr/>
      </dsp:nvSpPr>
      <dsp:spPr>
        <a:xfrm>
          <a:off x="1711" y="0"/>
          <a:ext cx="3501776" cy="83044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28016" rIns="64008" bIns="128016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Contact</a:t>
          </a:r>
          <a:endParaRPr lang="zh-CN" sz="4800" b="1" kern="1200" dirty="0"/>
        </a:p>
      </dsp:txBody>
      <dsp:txXfrm>
        <a:off x="1711" y="0"/>
        <a:ext cx="3294164" cy="8304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en-US"/>
              <a:t>10/23/2026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en-US"/>
              <a:t>10/23/2026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altLang="zh-CN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778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5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">
    <p:bg>
      <p:bgPr>
        <a:gradFill>
          <a:gsLst>
            <a:gs pos="0">
              <a:schemeClr val="accent2">
                <a:lumMod val="110000"/>
                <a:satMod val="105000"/>
                <a:tint val="67000"/>
                <a:alpha val="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s on a black background&#10;&#10;Description automatically generated">
            <a:extLst>
              <a:ext uri="{FF2B5EF4-FFF2-40B4-BE49-F238E27FC236}">
                <a16:creationId xmlns:a16="http://schemas.microsoft.com/office/drawing/2014/main" id="{05185B01-840C-72E0-FF30-8EE18CFC55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4" r="4105" b="14441"/>
          <a:stretch/>
        </p:blipFill>
        <p:spPr>
          <a:xfrm>
            <a:off x="3275012" y="0"/>
            <a:ext cx="8913812" cy="68674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1295400"/>
            <a:ext cx="10287000" cy="388620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defRPr sz="66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95FDDB8-B25B-0452-0EE6-99D1F02803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4212" y="5600700"/>
            <a:ext cx="10287000" cy="533400"/>
          </a:xfrm>
        </p:spPr>
        <p:txBody>
          <a:bodyPr anchor="t">
            <a:normAutofit/>
          </a:bodyPr>
          <a:lstStyle>
            <a:lvl1pPr marL="45720" indent="0" algn="l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ross 2">
            <a:extLst>
              <a:ext uri="{FF2B5EF4-FFF2-40B4-BE49-F238E27FC236}">
                <a16:creationId xmlns:a16="http://schemas.microsoft.com/office/drawing/2014/main" id="{29F0C076-A364-A8D3-F322-AC2A18341617}"/>
              </a:ext>
            </a:extLst>
          </p:cNvPr>
          <p:cNvSpPr/>
          <p:nvPr userDrawn="1"/>
        </p:nvSpPr>
        <p:spPr>
          <a:xfrm>
            <a:off x="10975566" y="4987103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21F5FF9-DFA3-CF00-B31A-21C261392B15}"/>
              </a:ext>
            </a:extLst>
          </p:cNvPr>
          <p:cNvSpPr/>
          <p:nvPr userDrawn="1"/>
        </p:nvSpPr>
        <p:spPr>
          <a:xfrm>
            <a:off x="10118724" y="35814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24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7777CD-9A1F-DEEA-2595-9E892C952556}"/>
              </a:ext>
            </a:extLst>
          </p:cNvPr>
          <p:cNvSpPr/>
          <p:nvPr userDrawn="1"/>
        </p:nvSpPr>
        <p:spPr>
          <a:xfrm>
            <a:off x="-1" y="0"/>
            <a:ext cx="12188825" cy="6858000"/>
          </a:xfrm>
          <a:prstGeom prst="rect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F4D3028-A414-148B-F10C-466ED585BCD9}"/>
              </a:ext>
            </a:extLst>
          </p:cNvPr>
          <p:cNvSpPr/>
          <p:nvPr userDrawn="1"/>
        </p:nvSpPr>
        <p:spPr>
          <a:xfrm>
            <a:off x="-1" y="1586"/>
            <a:ext cx="3428208" cy="6856414"/>
          </a:xfrm>
          <a:custGeom>
            <a:avLst/>
            <a:gdLst>
              <a:gd name="connsiteX0" fmla="*/ 1 w 3428208"/>
              <a:gd name="connsiteY0" fmla="*/ 0 h 6856414"/>
              <a:gd name="connsiteX1" fmla="*/ 3428208 w 3428208"/>
              <a:gd name="connsiteY1" fmla="*/ 3428207 h 6856414"/>
              <a:gd name="connsiteX2" fmla="*/ 1 w 3428208"/>
              <a:gd name="connsiteY2" fmla="*/ 6856414 h 6856414"/>
              <a:gd name="connsiteX3" fmla="*/ 0 w 3428208"/>
              <a:gd name="connsiteY3" fmla="*/ 6856414 h 6856414"/>
              <a:gd name="connsiteX4" fmla="*/ 0 w 3428208"/>
              <a:gd name="connsiteY4" fmla="*/ 0 h 6856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8208" h="6856414">
                <a:moveTo>
                  <a:pt x="1" y="0"/>
                </a:moveTo>
                <a:cubicBezTo>
                  <a:pt x="1893347" y="0"/>
                  <a:pt x="3428208" y="1534861"/>
                  <a:pt x="3428208" y="3428207"/>
                </a:cubicBezTo>
                <a:cubicBezTo>
                  <a:pt x="3428208" y="5321553"/>
                  <a:pt x="1893347" y="6856414"/>
                  <a:pt x="1" y="6856414"/>
                </a:cubicBezTo>
                <a:lnTo>
                  <a:pt x="0" y="685641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EB111F7-2027-1E41-1C02-BA5AA37EA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012" y="723900"/>
            <a:ext cx="4114800" cy="5295900"/>
          </a:xfrm>
        </p:spPr>
        <p:txBody>
          <a:bodyPr anchor="ctr">
            <a:normAutofit/>
          </a:bodyPr>
          <a:lstStyle>
            <a:lvl1pPr algn="r">
              <a:lnSpc>
                <a:spcPct val="100000"/>
              </a:lnSpc>
              <a:defRPr sz="48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32612" y="1981200"/>
            <a:ext cx="4114800" cy="2854781"/>
          </a:xfrm>
        </p:spPr>
        <p:txBody>
          <a:bodyPr anchor="ctr"/>
          <a:lstStyle>
            <a:lvl1pPr marL="4572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6576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59436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77724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96012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4" name="Cross 13">
            <a:extLst>
              <a:ext uri="{FF2B5EF4-FFF2-40B4-BE49-F238E27FC236}">
                <a16:creationId xmlns:a16="http://schemas.microsoft.com/office/drawing/2014/main" id="{02A1E7CF-4DB4-D31C-D6AA-D368DA17CD5F}"/>
              </a:ext>
            </a:extLst>
          </p:cNvPr>
          <p:cNvSpPr/>
          <p:nvPr userDrawn="1"/>
        </p:nvSpPr>
        <p:spPr>
          <a:xfrm>
            <a:off x="4837509" y="9144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E47E8503-C2AB-07F1-FD1F-A529E414E168}"/>
              </a:ext>
            </a:extLst>
          </p:cNvPr>
          <p:cNvSpPr/>
          <p:nvPr userDrawn="1"/>
        </p:nvSpPr>
        <p:spPr>
          <a:xfrm>
            <a:off x="3085307" y="569595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8020F553-E264-0059-F1EB-47039048DC67}"/>
              </a:ext>
            </a:extLst>
          </p:cNvPr>
          <p:cNvSpPr/>
          <p:nvPr userDrawn="1"/>
        </p:nvSpPr>
        <p:spPr>
          <a:xfrm>
            <a:off x="5561012" y="2022021"/>
            <a:ext cx="838200" cy="2813960"/>
          </a:xfrm>
          <a:prstGeom prst="leftBrace">
            <a:avLst>
              <a:gd name="adj1" fmla="val 34932"/>
              <a:gd name="adj2" fmla="val 50000"/>
            </a:avLst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984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with Phone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5C0889D-74A2-974C-BB02-FA1F7BE369E2}"/>
              </a:ext>
            </a:extLst>
          </p:cNvPr>
          <p:cNvSpPr/>
          <p:nvPr userDrawn="1"/>
        </p:nvSpPr>
        <p:spPr>
          <a:xfrm>
            <a:off x="6704012" y="1148418"/>
            <a:ext cx="4561165" cy="4561165"/>
          </a:xfrm>
          <a:prstGeom prst="ellipse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DAE856D-3749-4D3B-9F33-A46528589F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2079" y="598170"/>
            <a:ext cx="3096221" cy="5661660"/>
          </a:xfrm>
          <a:prstGeom prst="rect">
            <a:avLst/>
          </a:prstGeom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7A96460A-640C-6025-AAB5-344AB2A405D1}"/>
              </a:ext>
            </a:extLst>
          </p:cNvPr>
          <p:cNvSpPr/>
          <p:nvPr userDrawn="1"/>
        </p:nvSpPr>
        <p:spPr>
          <a:xfrm>
            <a:off x="10818812" y="5353077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471314FF-EA0B-8DDE-B558-885A876FB0D5}"/>
              </a:ext>
            </a:extLst>
          </p:cNvPr>
          <p:cNvSpPr/>
          <p:nvPr userDrawn="1"/>
        </p:nvSpPr>
        <p:spPr>
          <a:xfrm>
            <a:off x="6335910" y="805517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4761B-B29B-1C47-FAE9-6E0FA154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685800"/>
            <a:ext cx="6372818" cy="403860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EFF6782-6ABD-DEB0-6FD1-1263A5469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8012" y="4876800"/>
            <a:ext cx="6372817" cy="1104898"/>
          </a:xfrm>
        </p:spPr>
        <p:txBody>
          <a:bodyPr anchor="t">
            <a:normAutofit/>
          </a:bodyPr>
          <a:lstStyle>
            <a:lvl1pPr marL="45720" indent="0" algn="l"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BA3F629-2405-DC90-C212-6F3D52B95D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5046" y="883471"/>
            <a:ext cx="2439096" cy="5091059"/>
          </a:xfrm>
          <a:custGeom>
            <a:avLst/>
            <a:gdLst>
              <a:gd name="connsiteX0" fmla="*/ 340815 w 2439096"/>
              <a:gd name="connsiteY0" fmla="*/ 0 h 5091059"/>
              <a:gd name="connsiteX1" fmla="*/ 2098281 w 2439096"/>
              <a:gd name="connsiteY1" fmla="*/ 0 h 5091059"/>
              <a:gd name="connsiteX2" fmla="*/ 2439096 w 2439096"/>
              <a:gd name="connsiteY2" fmla="*/ 340815 h 5091059"/>
              <a:gd name="connsiteX3" fmla="*/ 2439096 w 2439096"/>
              <a:gd name="connsiteY3" fmla="*/ 495300 h 5091059"/>
              <a:gd name="connsiteX4" fmla="*/ 2439096 w 2439096"/>
              <a:gd name="connsiteY4" fmla="*/ 4750244 h 5091059"/>
              <a:gd name="connsiteX5" fmla="*/ 2098281 w 2439096"/>
              <a:gd name="connsiteY5" fmla="*/ 5091059 h 5091059"/>
              <a:gd name="connsiteX6" fmla="*/ 340815 w 2439096"/>
              <a:gd name="connsiteY6" fmla="*/ 5091059 h 5091059"/>
              <a:gd name="connsiteX7" fmla="*/ 0 w 2439096"/>
              <a:gd name="connsiteY7" fmla="*/ 4750244 h 5091059"/>
              <a:gd name="connsiteX8" fmla="*/ 0 w 2439096"/>
              <a:gd name="connsiteY8" fmla="*/ 495300 h 5091059"/>
              <a:gd name="connsiteX9" fmla="*/ 0 w 2439096"/>
              <a:gd name="connsiteY9" fmla="*/ 340815 h 5091059"/>
              <a:gd name="connsiteX10" fmla="*/ 340815 w 2439096"/>
              <a:gd name="connsiteY10" fmla="*/ 0 h 509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9096" h="5091059">
                <a:moveTo>
                  <a:pt x="340815" y="0"/>
                </a:moveTo>
                <a:lnTo>
                  <a:pt x="2098281" y="0"/>
                </a:lnTo>
                <a:cubicBezTo>
                  <a:pt x="2286508" y="0"/>
                  <a:pt x="2439096" y="152588"/>
                  <a:pt x="2439096" y="340815"/>
                </a:cubicBezTo>
                <a:lnTo>
                  <a:pt x="2439096" y="495300"/>
                </a:lnTo>
                <a:lnTo>
                  <a:pt x="2439096" y="4750244"/>
                </a:lnTo>
                <a:cubicBezTo>
                  <a:pt x="2439096" y="4938471"/>
                  <a:pt x="2286508" y="5091059"/>
                  <a:pt x="2098281" y="5091059"/>
                </a:cubicBezTo>
                <a:lnTo>
                  <a:pt x="340815" y="5091059"/>
                </a:lnTo>
                <a:cubicBezTo>
                  <a:pt x="152588" y="5091059"/>
                  <a:pt x="0" y="4938471"/>
                  <a:pt x="0" y="4750244"/>
                </a:cubicBezTo>
                <a:lnTo>
                  <a:pt x="0" y="495300"/>
                </a:lnTo>
                <a:lnTo>
                  <a:pt x="0" y="340815"/>
                </a:lnTo>
                <a:cubicBezTo>
                  <a:pt x="0" y="152588"/>
                  <a:pt x="152588" y="0"/>
                  <a:pt x="3408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4572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473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C3968AF-EB74-3889-A3BA-E759CFD47B12}"/>
              </a:ext>
            </a:extLst>
          </p:cNvPr>
          <p:cNvSpPr/>
          <p:nvPr userDrawn="1"/>
        </p:nvSpPr>
        <p:spPr>
          <a:xfrm>
            <a:off x="3275012" y="609600"/>
            <a:ext cx="5638800" cy="5638800"/>
          </a:xfrm>
          <a:prstGeom prst="ellipse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6A409372-199C-2F3B-65CD-ADC2E45B43B7}"/>
              </a:ext>
            </a:extLst>
          </p:cNvPr>
          <p:cNvSpPr/>
          <p:nvPr userDrawn="1"/>
        </p:nvSpPr>
        <p:spPr>
          <a:xfrm>
            <a:off x="5561012" y="2022021"/>
            <a:ext cx="838200" cy="2813960"/>
          </a:xfrm>
          <a:prstGeom prst="leftBrace">
            <a:avLst>
              <a:gd name="adj1" fmla="val 34932"/>
              <a:gd name="adj2" fmla="val 50000"/>
            </a:avLst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66838CB-A9BC-715A-18FE-06CCE4A9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495300"/>
            <a:ext cx="4572000" cy="58674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454B8043-D1DD-E2EA-772B-D8D38CD37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68305" y="2022021"/>
            <a:ext cx="4443413" cy="2813960"/>
          </a:xfrm>
        </p:spPr>
        <p:txBody>
          <a:bodyPr anchor="ctr">
            <a:normAutofit/>
          </a:bodyPr>
          <a:lstStyle>
            <a:lvl1pPr marL="4572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2286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94360" indent="-2286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7240" indent="-2286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indent="-22860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Char char="•"/>
              <a:defRPr lang="en-US" sz="2000" kern="12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422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4264E2-719A-1CB0-CD0C-B90AD51C2384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ross 8">
            <a:extLst>
              <a:ext uri="{FF2B5EF4-FFF2-40B4-BE49-F238E27FC236}">
                <a16:creationId xmlns:a16="http://schemas.microsoft.com/office/drawing/2014/main" id="{7A96460A-640C-6025-AAB5-344AB2A405D1}"/>
              </a:ext>
            </a:extLst>
          </p:cNvPr>
          <p:cNvSpPr/>
          <p:nvPr userDrawn="1"/>
        </p:nvSpPr>
        <p:spPr>
          <a:xfrm>
            <a:off x="8151812" y="567055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C60D2C4-E19C-088F-24AA-92F462879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08F9375-0CED-7A7E-FAD2-5469CE00A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Footer Placeholder 4">
            <a:extLst>
              <a:ext uri="{FF2B5EF4-FFF2-40B4-BE49-F238E27FC236}">
                <a16:creationId xmlns:a16="http://schemas.microsoft.com/office/drawing/2014/main" id="{C1791A8D-D5A1-DB56-D6C5-A82DB0F26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E9D901E-58D4-3C47-262B-EA276B7F1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1274" y="2286000"/>
            <a:ext cx="4572000" cy="4267200"/>
          </a:xfrm>
        </p:spPr>
        <p:txBody>
          <a:bodyPr>
            <a:normAutofit/>
          </a:bodyPr>
          <a:lstStyle>
            <a:lvl1pPr marL="4572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365760" indent="0">
              <a:lnSpc>
                <a:spcPct val="110000"/>
              </a:lnSpc>
              <a:buFont typeface="Arial" panose="020B0604020202020204" pitchFamily="34" charset="0"/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 marL="59436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 marL="77724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 marL="960120" indent="0">
              <a:lnSpc>
                <a:spcPct val="110000"/>
              </a:lnSpc>
              <a:buNone/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86C1A7B9-E319-130B-0CC8-DCB01B51A087}"/>
              </a:ext>
            </a:extLst>
          </p:cNvPr>
          <p:cNvSpPr/>
          <p:nvPr userDrawn="1"/>
        </p:nvSpPr>
        <p:spPr>
          <a:xfrm>
            <a:off x="7351712" y="44196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652475-9C37-D778-F6B2-DE9F50F8571A}"/>
              </a:ext>
            </a:extLst>
          </p:cNvPr>
          <p:cNvSpPr/>
          <p:nvPr userDrawn="1"/>
        </p:nvSpPr>
        <p:spPr>
          <a:xfrm>
            <a:off x="8609012" y="-21999"/>
            <a:ext cx="3579812" cy="6901998"/>
          </a:xfrm>
          <a:custGeom>
            <a:avLst/>
            <a:gdLst>
              <a:gd name="connsiteX0" fmla="*/ 3450999 w 3579812"/>
              <a:gd name="connsiteY0" fmla="*/ 0 h 6901998"/>
              <a:gd name="connsiteX1" fmla="*/ 3579812 w 3579812"/>
              <a:gd name="connsiteY1" fmla="*/ 3257 h 6901998"/>
              <a:gd name="connsiteX2" fmla="*/ 3579812 w 3579812"/>
              <a:gd name="connsiteY2" fmla="*/ 6898741 h 6901998"/>
              <a:gd name="connsiteX3" fmla="*/ 3450999 w 3579812"/>
              <a:gd name="connsiteY3" fmla="*/ 6901998 h 6901998"/>
              <a:gd name="connsiteX4" fmla="*/ 0 w 3579812"/>
              <a:gd name="connsiteY4" fmla="*/ 3450999 h 6901998"/>
              <a:gd name="connsiteX5" fmla="*/ 3450999 w 3579812"/>
              <a:gd name="connsiteY5" fmla="*/ 0 h 690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9812" h="6901998">
                <a:moveTo>
                  <a:pt x="3450999" y="0"/>
                </a:moveTo>
                <a:lnTo>
                  <a:pt x="3579812" y="3257"/>
                </a:lnTo>
                <a:lnTo>
                  <a:pt x="3579812" y="6898741"/>
                </a:lnTo>
                <a:lnTo>
                  <a:pt x="3450999" y="6901998"/>
                </a:lnTo>
                <a:cubicBezTo>
                  <a:pt x="1545065" y="6901998"/>
                  <a:pt x="0" y="5356933"/>
                  <a:pt x="0" y="3450999"/>
                </a:cubicBezTo>
                <a:cubicBezTo>
                  <a:pt x="0" y="1545065"/>
                  <a:pt x="1545065" y="0"/>
                  <a:pt x="3450999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omputer Monit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7D5A8CDC-7BE6-361B-2965-88F977B1F050}"/>
              </a:ext>
            </a:extLst>
          </p:cNvPr>
          <p:cNvSpPr/>
          <p:nvPr userDrawn="1"/>
        </p:nvSpPr>
        <p:spPr>
          <a:xfrm>
            <a:off x="6704012" y="838202"/>
            <a:ext cx="5029198" cy="5029198"/>
          </a:xfrm>
          <a:prstGeom prst="ellipse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13E5D-0B96-580C-032F-0323F5B935D3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7F2A9A7-1093-A563-8A0E-4C8DB0E669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2112" y="1752600"/>
            <a:ext cx="4951066" cy="3810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3374C0-ECC0-0DB1-D167-0EF643B5A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C465CD4-231A-6C85-3D9B-E21738DB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83352B-64D3-C6FC-B554-91866CBE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47C9D80-85BC-5E0B-E24A-6217CFE72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038AE2-F2EF-FEA5-D6B4-5C539A25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274" y="2286000"/>
            <a:ext cx="4572000" cy="3962400"/>
          </a:xfrm>
        </p:spPr>
        <p:txBody>
          <a:bodyPr>
            <a:normAutofit/>
          </a:bodyPr>
          <a:lstStyle>
            <a:lvl1pPr marL="4572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36576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 marL="59436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 marL="77724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 marL="960120" indent="0">
              <a:lnSpc>
                <a:spcPct val="110000"/>
              </a:lnSpc>
              <a:buNone/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1F5E297-E771-7AE4-7311-0874043A4B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45945" y="2057400"/>
            <a:ext cx="4343400" cy="2688336"/>
          </a:xfrm>
          <a:custGeom>
            <a:avLst/>
            <a:gdLst>
              <a:gd name="connsiteX0" fmla="*/ 25620 w 4343400"/>
              <a:gd name="connsiteY0" fmla="*/ 0 h 2688336"/>
              <a:gd name="connsiteX1" fmla="*/ 4317780 w 4343400"/>
              <a:gd name="connsiteY1" fmla="*/ 0 h 2688336"/>
              <a:gd name="connsiteX2" fmla="*/ 4343400 w 4343400"/>
              <a:gd name="connsiteY2" fmla="*/ 25620 h 2688336"/>
              <a:gd name="connsiteX3" fmla="*/ 4343400 w 4343400"/>
              <a:gd name="connsiteY3" fmla="*/ 2662716 h 2688336"/>
              <a:gd name="connsiteX4" fmla="*/ 4317780 w 4343400"/>
              <a:gd name="connsiteY4" fmla="*/ 2688336 h 2688336"/>
              <a:gd name="connsiteX5" fmla="*/ 25620 w 4343400"/>
              <a:gd name="connsiteY5" fmla="*/ 2688336 h 2688336"/>
              <a:gd name="connsiteX6" fmla="*/ 0 w 4343400"/>
              <a:gd name="connsiteY6" fmla="*/ 2662716 h 2688336"/>
              <a:gd name="connsiteX7" fmla="*/ 0 w 4343400"/>
              <a:gd name="connsiteY7" fmla="*/ 25620 h 2688336"/>
              <a:gd name="connsiteX8" fmla="*/ 25620 w 4343400"/>
              <a:gd name="connsiteY8" fmla="*/ 0 h 268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43400" h="2688336">
                <a:moveTo>
                  <a:pt x="25620" y="0"/>
                </a:moveTo>
                <a:lnTo>
                  <a:pt x="4317780" y="0"/>
                </a:lnTo>
                <a:cubicBezTo>
                  <a:pt x="4331930" y="0"/>
                  <a:pt x="4343400" y="11470"/>
                  <a:pt x="4343400" y="25620"/>
                </a:cubicBezTo>
                <a:lnTo>
                  <a:pt x="4343400" y="2662716"/>
                </a:lnTo>
                <a:cubicBezTo>
                  <a:pt x="4343400" y="2676866"/>
                  <a:pt x="4331930" y="2688336"/>
                  <a:pt x="4317780" y="2688336"/>
                </a:cubicBezTo>
                <a:lnTo>
                  <a:pt x="25620" y="2688336"/>
                </a:lnTo>
                <a:cubicBezTo>
                  <a:pt x="11470" y="2688336"/>
                  <a:pt x="0" y="2676866"/>
                  <a:pt x="0" y="2662716"/>
                </a:cubicBezTo>
                <a:lnTo>
                  <a:pt x="0" y="25620"/>
                </a:lnTo>
                <a:cubicBezTo>
                  <a:pt x="0" y="11470"/>
                  <a:pt x="11470" y="0"/>
                  <a:pt x="256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4572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28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761B-B29B-1C47-FAE9-6E0FA154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685800"/>
            <a:ext cx="5687336" cy="528873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ross 2">
            <a:extLst>
              <a:ext uri="{FF2B5EF4-FFF2-40B4-BE49-F238E27FC236}">
                <a16:creationId xmlns:a16="http://schemas.microsoft.com/office/drawing/2014/main" id="{9D098DB9-0987-4850-3A4E-90EECD01BFED}"/>
              </a:ext>
            </a:extLst>
          </p:cNvPr>
          <p:cNvSpPr/>
          <p:nvPr userDrawn="1"/>
        </p:nvSpPr>
        <p:spPr>
          <a:xfrm>
            <a:off x="7130149" y="3969437"/>
            <a:ext cx="640662" cy="640662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320F41B-7946-84A8-649E-B8D239441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" r="42412"/>
          <a:stretch/>
        </p:blipFill>
        <p:spPr>
          <a:xfrm>
            <a:off x="7134779" y="533400"/>
            <a:ext cx="5054045" cy="5588000"/>
          </a:xfrm>
          <a:prstGeom prst="rect">
            <a:avLst/>
          </a:prstGeom>
        </p:spPr>
      </p:pic>
      <p:sp>
        <p:nvSpPr>
          <p:cNvPr id="6" name="Cross 5">
            <a:extLst>
              <a:ext uri="{FF2B5EF4-FFF2-40B4-BE49-F238E27FC236}">
                <a16:creationId xmlns:a16="http://schemas.microsoft.com/office/drawing/2014/main" id="{D3F324A7-F228-C486-182B-84D6C27A93B8}"/>
              </a:ext>
            </a:extLst>
          </p:cNvPr>
          <p:cNvSpPr/>
          <p:nvPr userDrawn="1"/>
        </p:nvSpPr>
        <p:spPr>
          <a:xfrm>
            <a:off x="6368151" y="2407337"/>
            <a:ext cx="640662" cy="640662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0" name="Picture Placeholder 20">
            <a:extLst>
              <a:ext uri="{FF2B5EF4-FFF2-40B4-BE49-F238E27FC236}">
                <a16:creationId xmlns:a16="http://schemas.microsoft.com/office/drawing/2014/main" id="{0EE33DD4-E993-7039-2B48-6FAFAE32A9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9745" y="990600"/>
            <a:ext cx="4069080" cy="4384979"/>
          </a:xfrm>
          <a:custGeom>
            <a:avLst/>
            <a:gdLst>
              <a:gd name="connsiteX0" fmla="*/ 3553733 w 4390346"/>
              <a:gd name="connsiteY0" fmla="*/ 0 h 4693920"/>
              <a:gd name="connsiteX1" fmla="*/ 4390346 w 4390346"/>
              <a:gd name="connsiteY1" fmla="*/ 0 h 4693920"/>
              <a:gd name="connsiteX2" fmla="*/ 4390346 w 4390346"/>
              <a:gd name="connsiteY2" fmla="*/ 4690872 h 4693920"/>
              <a:gd name="connsiteX3" fmla="*/ 3721482 w 4390346"/>
              <a:gd name="connsiteY3" fmla="*/ 4690872 h 4693920"/>
              <a:gd name="connsiteX4" fmla="*/ 3721482 w 4390346"/>
              <a:gd name="connsiteY4" fmla="*/ 4693920 h 4693920"/>
              <a:gd name="connsiteX5" fmla="*/ 197252 w 4390346"/>
              <a:gd name="connsiteY5" fmla="*/ 4693920 h 4693920"/>
              <a:gd name="connsiteX6" fmla="*/ 167017 w 4390346"/>
              <a:gd name="connsiteY6" fmla="*/ 4690872 h 4693920"/>
              <a:gd name="connsiteX7" fmla="*/ 0 w 4390346"/>
              <a:gd name="connsiteY7" fmla="*/ 4690872 h 4693920"/>
              <a:gd name="connsiteX8" fmla="*/ 0 w 4390346"/>
              <a:gd name="connsiteY8" fmla="*/ 4232970 h 4693920"/>
              <a:gd name="connsiteX9" fmla="*/ 1 w 4390346"/>
              <a:gd name="connsiteY9" fmla="*/ 4232970 h 4693920"/>
              <a:gd name="connsiteX10" fmla="*/ 1 w 4390346"/>
              <a:gd name="connsiteY10" fmla="*/ 200299 h 4693920"/>
              <a:gd name="connsiteX11" fmla="*/ 197252 w 4390346"/>
              <a:gd name="connsiteY11" fmla="*/ 3048 h 4693920"/>
              <a:gd name="connsiteX12" fmla="*/ 3553733 w 4390346"/>
              <a:gd name="connsiteY12" fmla="*/ 3048 h 469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90346" h="4693920">
                <a:moveTo>
                  <a:pt x="3553733" y="0"/>
                </a:moveTo>
                <a:lnTo>
                  <a:pt x="4390346" y="0"/>
                </a:lnTo>
                <a:lnTo>
                  <a:pt x="4390346" y="4690872"/>
                </a:lnTo>
                <a:lnTo>
                  <a:pt x="3721482" y="4690872"/>
                </a:lnTo>
                <a:lnTo>
                  <a:pt x="3721482" y="4693920"/>
                </a:lnTo>
                <a:lnTo>
                  <a:pt x="197252" y="4693920"/>
                </a:lnTo>
                <a:lnTo>
                  <a:pt x="167017" y="4690872"/>
                </a:lnTo>
                <a:lnTo>
                  <a:pt x="0" y="4690872"/>
                </a:lnTo>
                <a:lnTo>
                  <a:pt x="0" y="4232970"/>
                </a:lnTo>
                <a:lnTo>
                  <a:pt x="1" y="4232970"/>
                </a:lnTo>
                <a:lnTo>
                  <a:pt x="1" y="200299"/>
                </a:lnTo>
                <a:cubicBezTo>
                  <a:pt x="1" y="91360"/>
                  <a:pt x="88313" y="3048"/>
                  <a:pt x="197252" y="3048"/>
                </a:cubicBezTo>
                <a:lnTo>
                  <a:pt x="3553733" y="30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4572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47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Acc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7D5A8CDC-7BE6-361B-2965-88F977B1F050}"/>
              </a:ext>
            </a:extLst>
          </p:cNvPr>
          <p:cNvSpPr/>
          <p:nvPr userDrawn="1"/>
        </p:nvSpPr>
        <p:spPr>
          <a:xfrm>
            <a:off x="6361114" y="1317171"/>
            <a:ext cx="5029198" cy="5029198"/>
          </a:xfrm>
          <a:prstGeom prst="ellipse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C13E5D-0B96-580C-032F-0323F5B935D3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3374C0-ECC0-0DB1-D167-0EF643B5A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C465CD4-231A-6C85-3D9B-E21738DB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83352B-64D3-C6FC-B554-91866CBE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47C9D80-85BC-5E0B-E24A-6217CFE72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038AE2-F2EF-FEA5-D6B4-5C539A25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274" y="2286000"/>
            <a:ext cx="4572000" cy="3962400"/>
          </a:xfrm>
        </p:spPr>
        <p:txBody>
          <a:bodyPr>
            <a:normAutofit/>
          </a:bodyPr>
          <a:lstStyle>
            <a:lvl1pPr marL="331470" indent="-285750">
              <a:lnSpc>
                <a:spcPct val="110000"/>
              </a:lnSpc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651510" indent="-285750">
              <a:lnSpc>
                <a:spcPct val="110000"/>
              </a:lnSpc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 marL="880110" indent="-285750">
              <a:lnSpc>
                <a:spcPct val="110000"/>
              </a:lnSpc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 marL="1062990" indent="-285750">
              <a:lnSpc>
                <a:spcPct val="110000"/>
              </a:lnSpc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 marL="1245870" indent="-285750">
              <a:lnSpc>
                <a:spcPct val="110000"/>
              </a:lnSpc>
              <a:buFont typeface="Arial" panose="020B0604020202020204" pitchFamily="34" charset="0"/>
              <a:buChar char="•"/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20B2A3A-FF4C-298C-0165-DB61E8935F6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4413" y="2286000"/>
            <a:ext cx="5562600" cy="3962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9328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C13E5D-0B96-580C-032F-0323F5B935D3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33374C0-ECC0-0DB1-D167-0EF643B5A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C465CD4-231A-6C85-3D9B-E21738DB5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83352B-64D3-C6FC-B554-91866CBE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47C9D80-85BC-5E0B-E24A-6217CFE72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038AE2-F2EF-FEA5-D6B4-5C539A25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274" y="2286000"/>
            <a:ext cx="4572000" cy="3962400"/>
          </a:xfrm>
        </p:spPr>
        <p:txBody>
          <a:bodyPr>
            <a:normAutofit/>
          </a:bodyPr>
          <a:lstStyle>
            <a:lvl1pPr marL="45720" indent="0">
              <a:lnSpc>
                <a:spcPct val="110000"/>
              </a:lnSpc>
              <a:buNone/>
              <a:defRPr lang="en-US" sz="18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331470" indent="-285750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 marL="594360" indent="-228600">
              <a:lnSpc>
                <a:spcPct val="110000"/>
              </a:lnSpc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 marL="777240" indent="-228600">
              <a:lnSpc>
                <a:spcPct val="110000"/>
              </a:lnSpc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 marL="960120" indent="-228600">
              <a:lnSpc>
                <a:spcPct val="110000"/>
              </a:lnSpc>
              <a:buFont typeface="Arial" panose="020B0604020202020204" pitchFamily="34" charset="0"/>
              <a:buChar char="•"/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6EA47FDD-142D-1BE6-8057-A6CC1A71222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094413" y="2286000"/>
            <a:ext cx="5558794" cy="39624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394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E2E1990-ECE7-FA08-4966-BE3109399672}"/>
              </a:ext>
            </a:extLst>
          </p:cNvPr>
          <p:cNvSpPr/>
          <p:nvPr userDrawn="1"/>
        </p:nvSpPr>
        <p:spPr>
          <a:xfrm>
            <a:off x="7026044" y="0"/>
            <a:ext cx="4461334" cy="1981200"/>
          </a:xfrm>
          <a:custGeom>
            <a:avLst/>
            <a:gdLst>
              <a:gd name="connsiteX0" fmla="*/ 0 w 4461334"/>
              <a:gd name="connsiteY0" fmla="*/ 0 h 1981200"/>
              <a:gd name="connsiteX1" fmla="*/ 4461334 w 4461334"/>
              <a:gd name="connsiteY1" fmla="*/ 0 h 1981200"/>
              <a:gd name="connsiteX2" fmla="*/ 4432897 w 4461334"/>
              <a:gd name="connsiteY2" fmla="*/ 186331 h 1981200"/>
              <a:gd name="connsiteX3" fmla="*/ 2230667 w 4461334"/>
              <a:gd name="connsiteY3" fmla="*/ 1981200 h 1981200"/>
              <a:gd name="connsiteX4" fmla="*/ 28437 w 4461334"/>
              <a:gd name="connsiteY4" fmla="*/ 186331 h 1981200"/>
              <a:gd name="connsiteX5" fmla="*/ 0 w 4461334"/>
              <a:gd name="connsiteY5" fmla="*/ 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61334" h="1981200">
                <a:moveTo>
                  <a:pt x="0" y="0"/>
                </a:moveTo>
                <a:lnTo>
                  <a:pt x="4461334" y="0"/>
                </a:lnTo>
                <a:lnTo>
                  <a:pt x="4432897" y="186331"/>
                </a:lnTo>
                <a:cubicBezTo>
                  <a:pt x="4223288" y="1210661"/>
                  <a:pt x="3316962" y="1981200"/>
                  <a:pt x="2230667" y="1981200"/>
                </a:cubicBezTo>
                <a:cubicBezTo>
                  <a:pt x="1144372" y="1981200"/>
                  <a:pt x="238046" y="1210661"/>
                  <a:pt x="28437" y="186331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1D9EB0-EE8E-A9E8-9583-2D924EFA65AF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AC00260-F255-D312-3E7C-329EECDFD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C7904-6373-06D6-713A-79D78DD6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583D396-7FDF-332F-BEA4-791452AB1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7FA249-0BE5-21BF-D816-85FBE6C4BD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FD06F443-9595-7420-13F2-7AF883FDE5E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293811" y="2743200"/>
            <a:ext cx="10134601" cy="3505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917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6A45E1A-7551-6F54-D038-074B58A3B73E}"/>
              </a:ext>
            </a:extLst>
          </p:cNvPr>
          <p:cNvSpPr/>
          <p:nvPr userDrawn="1"/>
        </p:nvSpPr>
        <p:spPr>
          <a:xfrm>
            <a:off x="7026044" y="0"/>
            <a:ext cx="4461334" cy="1981200"/>
          </a:xfrm>
          <a:custGeom>
            <a:avLst/>
            <a:gdLst>
              <a:gd name="connsiteX0" fmla="*/ 0 w 4461334"/>
              <a:gd name="connsiteY0" fmla="*/ 0 h 1981200"/>
              <a:gd name="connsiteX1" fmla="*/ 4461334 w 4461334"/>
              <a:gd name="connsiteY1" fmla="*/ 0 h 1981200"/>
              <a:gd name="connsiteX2" fmla="*/ 4432897 w 4461334"/>
              <a:gd name="connsiteY2" fmla="*/ 186331 h 1981200"/>
              <a:gd name="connsiteX3" fmla="*/ 2230667 w 4461334"/>
              <a:gd name="connsiteY3" fmla="*/ 1981200 h 1981200"/>
              <a:gd name="connsiteX4" fmla="*/ 28437 w 4461334"/>
              <a:gd name="connsiteY4" fmla="*/ 186331 h 1981200"/>
              <a:gd name="connsiteX5" fmla="*/ 0 w 4461334"/>
              <a:gd name="connsiteY5" fmla="*/ 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61334" h="1981200">
                <a:moveTo>
                  <a:pt x="0" y="0"/>
                </a:moveTo>
                <a:lnTo>
                  <a:pt x="4461334" y="0"/>
                </a:lnTo>
                <a:lnTo>
                  <a:pt x="4432897" y="186331"/>
                </a:lnTo>
                <a:cubicBezTo>
                  <a:pt x="4223288" y="1210661"/>
                  <a:pt x="3316962" y="1981200"/>
                  <a:pt x="2230667" y="1981200"/>
                </a:cubicBezTo>
                <a:cubicBezTo>
                  <a:pt x="1144372" y="1981200"/>
                  <a:pt x="238046" y="1210661"/>
                  <a:pt x="28437" y="186331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5C97BE-6AF8-5928-B560-739552D148BA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ross 5">
            <a:extLst>
              <a:ext uri="{FF2B5EF4-FFF2-40B4-BE49-F238E27FC236}">
                <a16:creationId xmlns:a16="http://schemas.microsoft.com/office/drawing/2014/main" id="{049F4FA0-ECA1-9CE1-60CD-491656F225D3}"/>
              </a:ext>
            </a:extLst>
          </p:cNvPr>
          <p:cNvSpPr/>
          <p:nvPr userDrawn="1"/>
        </p:nvSpPr>
        <p:spPr>
          <a:xfrm>
            <a:off x="6683143" y="13970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E0F6845B-3635-28EA-BA6E-5535FE48E8B0}"/>
              </a:ext>
            </a:extLst>
          </p:cNvPr>
          <p:cNvSpPr/>
          <p:nvPr userDrawn="1"/>
        </p:nvSpPr>
        <p:spPr>
          <a:xfrm>
            <a:off x="11085513" y="56388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1B5BD44-F42D-3B65-BB68-E5C76C4E0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6F22956-4B4B-B972-CE6C-282D1D591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C319E7A6-A7BC-1FD9-6936-D83244A4083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2180FD49-43D5-4D47-7DA7-BF05B579F2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1B92F8-C070-2CE8-09EC-DAB8F879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93812" y="2438400"/>
            <a:ext cx="4911725" cy="4114799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>
              <a:lnSpc>
                <a:spcPct val="110000"/>
              </a:lnSpc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A79808F-B1FF-C536-B44F-59CEA545BFD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16689" y="2438400"/>
            <a:ext cx="4911725" cy="4114799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>
              <a:lnSpc>
                <a:spcPct val="110000"/>
              </a:lnSpc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09E2F69-D76D-62CD-4B4B-52AB2F720DE4}"/>
              </a:ext>
            </a:extLst>
          </p:cNvPr>
          <p:cNvSpPr/>
          <p:nvPr userDrawn="1"/>
        </p:nvSpPr>
        <p:spPr>
          <a:xfrm>
            <a:off x="9958158" y="0"/>
            <a:ext cx="2230666" cy="1981200"/>
          </a:xfrm>
          <a:custGeom>
            <a:avLst/>
            <a:gdLst>
              <a:gd name="connsiteX0" fmla="*/ 0 w 2230666"/>
              <a:gd name="connsiteY0" fmla="*/ 0 h 1981200"/>
              <a:gd name="connsiteX1" fmla="*/ 2230666 w 2230666"/>
              <a:gd name="connsiteY1" fmla="*/ 0 h 1981200"/>
              <a:gd name="connsiteX2" fmla="*/ 2230666 w 2230666"/>
              <a:gd name="connsiteY2" fmla="*/ 1981200 h 1981200"/>
              <a:gd name="connsiteX3" fmla="*/ 2029222 w 2230666"/>
              <a:gd name="connsiteY3" fmla="*/ 1972296 h 1981200"/>
              <a:gd name="connsiteX4" fmla="*/ 28437 w 2230666"/>
              <a:gd name="connsiteY4" fmla="*/ 186331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0666" h="1981200">
                <a:moveTo>
                  <a:pt x="0" y="0"/>
                </a:moveTo>
                <a:lnTo>
                  <a:pt x="2230666" y="0"/>
                </a:lnTo>
                <a:lnTo>
                  <a:pt x="2230666" y="1981200"/>
                </a:lnTo>
                <a:lnTo>
                  <a:pt x="2029222" y="1972296"/>
                </a:lnTo>
                <a:cubicBezTo>
                  <a:pt x="1033803" y="1883891"/>
                  <a:pt x="224946" y="1146640"/>
                  <a:pt x="28437" y="186331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5C97BE-6AF8-5928-B560-739552D148BA}"/>
              </a:ext>
            </a:extLst>
          </p:cNvPr>
          <p:cNvSpPr/>
          <p:nvPr userDrawn="1"/>
        </p:nvSpPr>
        <p:spPr>
          <a:xfrm>
            <a:off x="0" y="0"/>
            <a:ext cx="760412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ross 2">
            <a:extLst>
              <a:ext uri="{FF2B5EF4-FFF2-40B4-BE49-F238E27FC236}">
                <a16:creationId xmlns:a16="http://schemas.microsoft.com/office/drawing/2014/main" id="{A0041296-BAB4-9340-D4A7-59FD619AC52B}"/>
              </a:ext>
            </a:extLst>
          </p:cNvPr>
          <p:cNvSpPr/>
          <p:nvPr userDrawn="1"/>
        </p:nvSpPr>
        <p:spPr>
          <a:xfrm>
            <a:off x="7847012" y="3810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Cross 4">
            <a:extLst>
              <a:ext uri="{FF2B5EF4-FFF2-40B4-BE49-F238E27FC236}">
                <a16:creationId xmlns:a16="http://schemas.microsoft.com/office/drawing/2014/main" id="{FFABB0BB-C379-786D-46F1-DEB6A507EA80}"/>
              </a:ext>
            </a:extLst>
          </p:cNvPr>
          <p:cNvSpPr/>
          <p:nvPr userDrawn="1"/>
        </p:nvSpPr>
        <p:spPr>
          <a:xfrm>
            <a:off x="8559685" y="1066800"/>
            <a:ext cx="685800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0BDC478-129E-9690-F10A-A1F679ABD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4914900" cy="1447800"/>
          </a:xfrm>
        </p:spPr>
        <p:txBody>
          <a:bodyPr anchor="t">
            <a:normAutofit/>
          </a:bodyPr>
          <a:lstStyle>
            <a:lvl1pPr>
              <a:defRPr sz="3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BD29393-4996-16FE-FC38-2447AE812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>
            <a:lvl1pPr algn="ctr">
              <a:defRPr sz="2400" b="1"/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2FB2C37F-01F4-8BDA-35AA-8F8EBC554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1829595" y="2591593"/>
            <a:ext cx="44196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400" b="0" kern="1200" spc="1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F45931A-8732-7A9F-4CEE-22AA3831A4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229393" y="5258593"/>
            <a:ext cx="1219200" cy="7604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1B92F8-C070-2CE8-09EC-DAB8F879C21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93812" y="2286000"/>
            <a:ext cx="4911725" cy="4267200"/>
          </a:xfrm>
        </p:spPr>
        <p:txBody>
          <a:bodyPr>
            <a:normAutofit/>
          </a:bodyPr>
          <a:lstStyle>
            <a:lvl1pPr marL="4572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36576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 marL="59436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 marL="777240" indent="0">
              <a:lnSpc>
                <a:spcPct val="110000"/>
              </a:lnSpc>
              <a:buNone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 marL="960120" indent="0">
              <a:lnSpc>
                <a:spcPct val="110000"/>
              </a:lnSpc>
              <a:buNone/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A79808F-B1FF-C536-B44F-59CEA545BFD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16689" y="2286000"/>
            <a:ext cx="4911725" cy="4267200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1pPr>
            <a:lvl2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2pPr>
            <a:lvl3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3pPr>
            <a:lvl4pPr>
              <a:lnSpc>
                <a:spcPct val="110000"/>
              </a:lnSpc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4pPr>
            <a:lvl5pPr>
              <a:lnSpc>
                <a:spcPct val="110000"/>
              </a:lnSpc>
              <a:defRPr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5429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0">
              <a:schemeClr val="accent2">
                <a:lumMod val="110000"/>
                <a:satMod val="105000"/>
                <a:tint val="67000"/>
                <a:alpha val="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5FB068A-9EE1-FCD9-54F9-D1322A68868B}"/>
              </a:ext>
            </a:extLst>
          </p:cNvPr>
          <p:cNvSpPr/>
          <p:nvPr userDrawn="1"/>
        </p:nvSpPr>
        <p:spPr>
          <a:xfrm>
            <a:off x="2132012" y="0"/>
            <a:ext cx="7924800" cy="6858000"/>
          </a:xfrm>
          <a:custGeom>
            <a:avLst/>
            <a:gdLst>
              <a:gd name="connsiteX0" fmla="*/ 1982890 w 7924800"/>
              <a:gd name="connsiteY0" fmla="*/ 0 h 6858000"/>
              <a:gd name="connsiteX1" fmla="*/ 5941911 w 7924800"/>
              <a:gd name="connsiteY1" fmla="*/ 0 h 6858000"/>
              <a:gd name="connsiteX2" fmla="*/ 6177816 w 7924800"/>
              <a:gd name="connsiteY2" fmla="*/ 143316 h 6858000"/>
              <a:gd name="connsiteX3" fmla="*/ 7924800 w 7924800"/>
              <a:gd name="connsiteY3" fmla="*/ 3429000 h 6858000"/>
              <a:gd name="connsiteX4" fmla="*/ 6017049 w 7924800"/>
              <a:gd name="connsiteY4" fmla="*/ 6817750 h 6858000"/>
              <a:gd name="connsiteX5" fmla="*/ 5947047 w 7924800"/>
              <a:gd name="connsiteY5" fmla="*/ 6858000 h 6858000"/>
              <a:gd name="connsiteX6" fmla="*/ 1977753 w 7924800"/>
              <a:gd name="connsiteY6" fmla="*/ 6858000 h 6858000"/>
              <a:gd name="connsiteX7" fmla="*/ 1907752 w 7924800"/>
              <a:gd name="connsiteY7" fmla="*/ 6817750 h 6858000"/>
              <a:gd name="connsiteX8" fmla="*/ 0 w 7924800"/>
              <a:gd name="connsiteY8" fmla="*/ 3429000 h 6858000"/>
              <a:gd name="connsiteX9" fmla="*/ 1746985 w 7924800"/>
              <a:gd name="connsiteY9" fmla="*/ 1433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24800" h="6858000">
                <a:moveTo>
                  <a:pt x="1982890" y="0"/>
                </a:moveTo>
                <a:lnTo>
                  <a:pt x="5941911" y="0"/>
                </a:lnTo>
                <a:lnTo>
                  <a:pt x="6177816" y="143316"/>
                </a:lnTo>
                <a:cubicBezTo>
                  <a:pt x="7231821" y="855388"/>
                  <a:pt x="7924800" y="2061267"/>
                  <a:pt x="7924800" y="3429000"/>
                </a:cubicBezTo>
                <a:cubicBezTo>
                  <a:pt x="7924800" y="4865120"/>
                  <a:pt x="7160790" y="6122796"/>
                  <a:pt x="6017049" y="6817750"/>
                </a:cubicBezTo>
                <a:lnTo>
                  <a:pt x="5947047" y="6858000"/>
                </a:lnTo>
                <a:lnTo>
                  <a:pt x="1977753" y="6858000"/>
                </a:lnTo>
                <a:lnTo>
                  <a:pt x="1907752" y="6817750"/>
                </a:lnTo>
                <a:cubicBezTo>
                  <a:pt x="764010" y="6122796"/>
                  <a:pt x="0" y="4865120"/>
                  <a:pt x="0" y="3429000"/>
                </a:cubicBezTo>
                <a:cubicBezTo>
                  <a:pt x="0" y="2061267"/>
                  <a:pt x="692980" y="855388"/>
                  <a:pt x="1746985" y="143316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6A409372-199C-2F3B-65CD-ADC2E45B43B7}"/>
              </a:ext>
            </a:extLst>
          </p:cNvPr>
          <p:cNvSpPr/>
          <p:nvPr userDrawn="1"/>
        </p:nvSpPr>
        <p:spPr>
          <a:xfrm>
            <a:off x="5561012" y="2022021"/>
            <a:ext cx="838200" cy="2813960"/>
          </a:xfrm>
          <a:prstGeom prst="leftBrace">
            <a:avLst>
              <a:gd name="adj1" fmla="val 34932"/>
              <a:gd name="adj2" fmla="val 50000"/>
            </a:avLst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7599E9-7877-89FF-8C57-FEF4C3C8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495300"/>
            <a:ext cx="4572000" cy="586740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0000"/>
              </a:lnSpc>
              <a:defRPr sz="48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2A2F27B-8DDF-057C-B969-50B4B8C3D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68305" y="2247900"/>
            <a:ext cx="4443413" cy="2400300"/>
          </a:xfrm>
        </p:spPr>
        <p:txBody>
          <a:bodyPr anchor="ctr">
            <a:normAutofit/>
          </a:bodyPr>
          <a:lstStyle>
            <a:lvl1pPr marL="4572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572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lang="en-US" sz="2000" kern="1200" spc="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45720" indent="0" algn="l" defTabSz="914400" rtl="0" eaLnBrk="1" latinLnBrk="0" hangingPunct="1">
              <a:lnSpc>
                <a:spcPct val="11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lang="en-US" sz="2000" kern="12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336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2" r:id="rId2"/>
    <p:sldLayoutId id="2147483695" r:id="rId3"/>
    <p:sldLayoutId id="2147483685" r:id="rId4"/>
    <p:sldLayoutId id="2147483662" r:id="rId5"/>
    <p:sldLayoutId id="2147483682" r:id="rId6"/>
    <p:sldLayoutId id="2147483696" r:id="rId7"/>
    <p:sldLayoutId id="2147483693" r:id="rId8"/>
    <p:sldLayoutId id="2147483692" r:id="rId9"/>
    <p:sldLayoutId id="2147483676" r:id="rId10"/>
    <p:sldLayoutId id="2147483665" r:id="rId11"/>
    <p:sldLayoutId id="2147483688" r:id="rId12"/>
    <p:sldLayoutId id="2147483686" r:id="rId13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110000"/>
                <a:satMod val="105000"/>
                <a:tint val="67000"/>
                <a:alpha val="0"/>
              </a:schemeClr>
            </a:gs>
            <a:gs pos="100000">
              <a:schemeClr val="bg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8778" y="1524000"/>
            <a:ext cx="10287000" cy="1905000"/>
          </a:xfrm>
        </p:spPr>
        <p:txBody>
          <a:bodyPr anchor="b">
            <a:normAutofit/>
          </a:bodyPr>
          <a:lstStyle/>
          <a:p>
            <a:r>
              <a:rPr lang="en-US" altLang="zh-CN" dirty="0"/>
              <a:t>Minor </a:t>
            </a:r>
            <a:r>
              <a:rPr lang="en-US" altLang="zh-CN" dirty="0" err="1"/>
              <a:t>Programmes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685766" y="4114800"/>
            <a:ext cx="10287000" cy="533400"/>
          </a:xfrm>
        </p:spPr>
        <p:txBody>
          <a:bodyPr>
            <a:normAutofit/>
          </a:bodyPr>
          <a:lstStyle/>
          <a:p>
            <a:r>
              <a:rPr lang="en-US" altLang="zh-CN" sz="3200" b="1" dirty="0"/>
              <a:t>Faculty of Humanities and Social Sciences</a:t>
            </a:r>
          </a:p>
        </p:txBody>
      </p:sp>
    </p:spTree>
    <p:extLst>
      <p:ext uri="{BB962C8B-B14F-4D97-AF65-F5344CB8AC3E}">
        <p14:creationId xmlns:p14="http://schemas.microsoft.com/office/powerpoint/2010/main" val="365812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8B68A17-565E-5F07-D76E-981C2E327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012" y="723900"/>
            <a:ext cx="4114800" cy="5295900"/>
          </a:xfrm>
        </p:spPr>
        <p:txBody>
          <a:bodyPr/>
          <a:lstStyle/>
          <a:p>
            <a:r>
              <a:rPr lang="en-US" altLang="zh-CN" dirty="0"/>
              <a:t>Minor </a:t>
            </a:r>
            <a:r>
              <a:rPr lang="en-US" altLang="zh-CN" dirty="0" err="1"/>
              <a:t>Programme</a:t>
            </a:r>
            <a:r>
              <a:rPr lang="en-US" altLang="zh-CN" dirty="0"/>
              <a:t> 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212" y="1752600"/>
            <a:ext cx="5408613" cy="3408590"/>
          </a:xfrm>
        </p:spPr>
        <p:txBody>
          <a:bodyPr>
            <a:noAutofit/>
          </a:bodyPr>
          <a:lstStyle/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Creative Writing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Digital Social Science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English Studies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Global China Studies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 err="1"/>
              <a:t>Globalisation</a:t>
            </a:r>
            <a:r>
              <a:rPr lang="en-US" altLang="zh-CN" sz="2400" dirty="0"/>
              <a:t> and Sustainable Development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Journalism and Media Studies 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Public Relations and Advertising</a:t>
            </a:r>
          </a:p>
          <a:p>
            <a:pPr marL="388620" indent="-342900">
              <a:buFont typeface="Wingdings" panose="05000000000000000000" pitchFamily="2" charset="2"/>
              <a:buChar char="l"/>
            </a:pPr>
            <a:r>
              <a:rPr lang="en-US" altLang="zh-CN" sz="2400" dirty="0"/>
              <a:t>Translation and Interpreting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789" y="491067"/>
            <a:ext cx="4354543" cy="14478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dirty="0">
                <a:latin typeface="+mn-lt"/>
              </a:rPr>
              <a:t>Minor Programme </a:t>
            </a:r>
            <a:br>
              <a:rPr lang="en-US" altLang="zh-CN" sz="2800" dirty="0">
                <a:latin typeface="+mn-lt"/>
              </a:rPr>
            </a:br>
            <a:r>
              <a:rPr lang="en-US" altLang="zh-CN" sz="2800" dirty="0">
                <a:latin typeface="+mn-lt"/>
              </a:rPr>
              <a:t>in Creative Writing </a:t>
            </a:r>
            <a:br>
              <a:rPr lang="en-US" altLang="zh-CN" sz="2800" dirty="0">
                <a:latin typeface="+mn-lt"/>
              </a:rPr>
            </a:b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24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 cohort and onwards</a:t>
            </a:r>
            <a:r>
              <a:rPr lang="en-US" altLang="zh-CN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789" y="1905000"/>
            <a:ext cx="3345422" cy="464820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b="1" dirty="0"/>
              <a:t>Objective:</a:t>
            </a:r>
            <a:r>
              <a:rPr lang="en-GB" dirty="0"/>
              <a:t> To </a:t>
            </a:r>
            <a:r>
              <a:rPr lang="en-US" dirty="0"/>
              <a:t>engage students actively in the reception and production of literary texts in English.</a:t>
            </a:r>
          </a:p>
          <a:p>
            <a:r>
              <a:rPr lang="en-GB" b="1" dirty="0"/>
              <a:t>Focus:</a:t>
            </a:r>
            <a:r>
              <a:rPr lang="en-GB" dirty="0"/>
              <a:t> Offering students a distinctive </a:t>
            </a:r>
            <a:r>
              <a:rPr lang="en-US" dirty="0"/>
              <a:t>opportunity to refine their English proficiency while engaging deeply with the literary cultures of the English-speaking world. </a:t>
            </a:r>
            <a:endParaRPr lang="en-GB" dirty="0"/>
          </a:p>
          <a:p>
            <a:r>
              <a:rPr lang="en-GB" b="1" dirty="0"/>
              <a:t>Designed For:</a:t>
            </a:r>
            <a:r>
              <a:rPr lang="en-GB" dirty="0"/>
              <a:t> </a:t>
            </a:r>
            <a:r>
              <a:rPr lang="en-US" dirty="0"/>
              <a:t>Students from all majors, except those enrolled in English Language and Literature Studies (ELLS).</a:t>
            </a:r>
          </a:p>
          <a:p>
            <a:endParaRPr lang="zh-CN" altLang="en-US" sz="1600" dirty="0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B8FF9C5-1CAD-47A0-8D57-A29D09ED7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580683"/>
              </p:ext>
            </p:extLst>
          </p:nvPr>
        </p:nvGraphicFramePr>
        <p:xfrm>
          <a:off x="5342466" y="609600"/>
          <a:ext cx="6543145" cy="579119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19876">
                  <a:extLst>
                    <a:ext uri="{9D8B030D-6E8A-4147-A177-3AD203B41FA5}">
                      <a16:colId xmlns:a16="http://schemas.microsoft.com/office/drawing/2014/main" val="2357578028"/>
                    </a:ext>
                  </a:extLst>
                </a:gridCol>
                <a:gridCol w="688753">
                  <a:extLst>
                    <a:ext uri="{9D8B030D-6E8A-4147-A177-3AD203B41FA5}">
                      <a16:colId xmlns:a16="http://schemas.microsoft.com/office/drawing/2014/main" val="2781013760"/>
                    </a:ext>
                  </a:extLst>
                </a:gridCol>
                <a:gridCol w="2502417">
                  <a:extLst>
                    <a:ext uri="{9D8B030D-6E8A-4147-A177-3AD203B41FA5}">
                      <a16:colId xmlns:a16="http://schemas.microsoft.com/office/drawing/2014/main" val="3365331083"/>
                    </a:ext>
                  </a:extLst>
                </a:gridCol>
                <a:gridCol w="441386">
                  <a:extLst>
                    <a:ext uri="{9D8B030D-6E8A-4147-A177-3AD203B41FA5}">
                      <a16:colId xmlns:a16="http://schemas.microsoft.com/office/drawing/2014/main" val="3422566867"/>
                    </a:ext>
                  </a:extLst>
                </a:gridCol>
                <a:gridCol w="441386">
                  <a:extLst>
                    <a:ext uri="{9D8B030D-6E8A-4147-A177-3AD203B41FA5}">
                      <a16:colId xmlns:a16="http://schemas.microsoft.com/office/drawing/2014/main" val="2718926756"/>
                    </a:ext>
                  </a:extLst>
                </a:gridCol>
                <a:gridCol w="441386">
                  <a:extLst>
                    <a:ext uri="{9D8B030D-6E8A-4147-A177-3AD203B41FA5}">
                      <a16:colId xmlns:a16="http://schemas.microsoft.com/office/drawing/2014/main" val="972643854"/>
                    </a:ext>
                  </a:extLst>
                </a:gridCol>
                <a:gridCol w="441386">
                  <a:extLst>
                    <a:ext uri="{9D8B030D-6E8A-4147-A177-3AD203B41FA5}">
                      <a16:colId xmlns:a16="http://schemas.microsoft.com/office/drawing/2014/main" val="3940530178"/>
                    </a:ext>
                  </a:extLst>
                </a:gridCol>
                <a:gridCol w="482256">
                  <a:extLst>
                    <a:ext uri="{9D8B030D-6E8A-4147-A177-3AD203B41FA5}">
                      <a16:colId xmlns:a16="http://schemas.microsoft.com/office/drawing/2014/main" val="2305334176"/>
                    </a:ext>
                  </a:extLst>
                </a:gridCol>
                <a:gridCol w="484299">
                  <a:extLst>
                    <a:ext uri="{9D8B030D-6E8A-4147-A177-3AD203B41FA5}">
                      <a16:colId xmlns:a16="http://schemas.microsoft.com/office/drawing/2014/main" val="1360323372"/>
                    </a:ext>
                  </a:extLst>
                </a:gridCol>
              </a:tblGrid>
              <a:tr h="18227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Category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Code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Title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Units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Level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PILO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Pre-requisite(s)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1157364780"/>
                  </a:ext>
                </a:extLst>
              </a:tr>
              <a:tr h="30307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2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53627"/>
                  </a:ext>
                </a:extLst>
              </a:tr>
              <a:tr h="4482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Required Course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ENG4053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Creative Writing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163415987"/>
                  </a:ext>
                </a:extLst>
              </a:tr>
              <a:tr h="182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(3 units)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575846"/>
                  </a:ext>
                </a:extLst>
              </a:tr>
              <a:tr h="519479"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Elective Courses – students should complete 12 units (any 4 courses from the list)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ENG1003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Foundations of Literary Studies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148714403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ENG2063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Children’s Literature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686718354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ENG2093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The Short Story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503545113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ENG3063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Travel Writing and the Language of Tourism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 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 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 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3604270212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ENG3163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Dramatic Words: Theatre and Performance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1688096834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ENG3183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Creative Writing for Performance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664486044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ENG3223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Comparative Literature: Reading across Cultures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50808328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ENG3233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Nonfiction Narrative Writing and Editing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2525376630"/>
                  </a:ext>
                </a:extLst>
              </a:tr>
              <a:tr h="51947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ENG3373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Feminist Readings of Literature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642" marR="6642" marT="6642" marB="0" anchor="ctr"/>
                </a:tc>
                <a:extLst>
                  <a:ext uri="{0D108BD9-81ED-4DB2-BD59-A6C34878D82A}">
                    <a16:rowId xmlns:a16="http://schemas.microsoft.com/office/drawing/2014/main" val="2181167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39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790" y="533400"/>
            <a:ext cx="4183622" cy="14478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Minor Programme </a:t>
            </a:r>
            <a:br>
              <a:rPr lang="en-US" altLang="zh-CN" dirty="0"/>
            </a:br>
            <a:r>
              <a:rPr lang="en-US" altLang="zh-CN" dirty="0"/>
              <a:t>in Digital Social Science</a:t>
            </a:r>
            <a:endParaRPr lang="zh-CN" alt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790" y="2133599"/>
            <a:ext cx="3345422" cy="409687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b="1" dirty="0"/>
              <a:t>Objective:</a:t>
            </a:r>
            <a:r>
              <a:rPr lang="en-GB" dirty="0"/>
              <a:t> To integrate digital technologies with the core principles of social science.</a:t>
            </a:r>
          </a:p>
          <a:p>
            <a:r>
              <a:rPr lang="en-GB" b="1" dirty="0"/>
              <a:t>Focus:</a:t>
            </a:r>
            <a:r>
              <a:rPr lang="en-GB" dirty="0"/>
              <a:t> Understanding modern social life, interactions, and systems in the digital era.</a:t>
            </a:r>
          </a:p>
          <a:p>
            <a:r>
              <a:rPr lang="en-GB" b="1" dirty="0"/>
              <a:t>Designed For:</a:t>
            </a:r>
            <a:r>
              <a:rPr lang="en-GB" dirty="0"/>
              <a:t> Students from all backgrounds—including science, business, and the arts—seeking to understand the social impact of technology.</a:t>
            </a:r>
          </a:p>
          <a:p>
            <a:endParaRPr lang="zh-CN" altLang="en-US" sz="1600" dirty="0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15E6E6F-75B8-4786-8F62-8EB4F38112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614758"/>
              </p:ext>
            </p:extLst>
          </p:nvPr>
        </p:nvGraphicFramePr>
        <p:xfrm>
          <a:off x="5256212" y="457201"/>
          <a:ext cx="6856412" cy="6036907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785799">
                  <a:extLst>
                    <a:ext uri="{9D8B030D-6E8A-4147-A177-3AD203B41FA5}">
                      <a16:colId xmlns:a16="http://schemas.microsoft.com/office/drawing/2014/main" val="2397172950"/>
                    </a:ext>
                  </a:extLst>
                </a:gridCol>
                <a:gridCol w="642927">
                  <a:extLst>
                    <a:ext uri="{9D8B030D-6E8A-4147-A177-3AD203B41FA5}">
                      <a16:colId xmlns:a16="http://schemas.microsoft.com/office/drawing/2014/main" val="4070960186"/>
                    </a:ext>
                  </a:extLst>
                </a:gridCol>
                <a:gridCol w="2795010">
                  <a:extLst>
                    <a:ext uri="{9D8B030D-6E8A-4147-A177-3AD203B41FA5}">
                      <a16:colId xmlns:a16="http://schemas.microsoft.com/office/drawing/2014/main" val="3025838146"/>
                    </a:ext>
                  </a:extLst>
                </a:gridCol>
                <a:gridCol w="427119">
                  <a:extLst>
                    <a:ext uri="{9D8B030D-6E8A-4147-A177-3AD203B41FA5}">
                      <a16:colId xmlns:a16="http://schemas.microsoft.com/office/drawing/2014/main" val="2076622621"/>
                    </a:ext>
                  </a:extLst>
                </a:gridCol>
                <a:gridCol w="427119">
                  <a:extLst>
                    <a:ext uri="{9D8B030D-6E8A-4147-A177-3AD203B41FA5}">
                      <a16:colId xmlns:a16="http://schemas.microsoft.com/office/drawing/2014/main" val="1594112590"/>
                    </a:ext>
                  </a:extLst>
                </a:gridCol>
                <a:gridCol w="427119">
                  <a:extLst>
                    <a:ext uri="{9D8B030D-6E8A-4147-A177-3AD203B41FA5}">
                      <a16:colId xmlns:a16="http://schemas.microsoft.com/office/drawing/2014/main" val="1217195104"/>
                    </a:ext>
                  </a:extLst>
                </a:gridCol>
                <a:gridCol w="427119">
                  <a:extLst>
                    <a:ext uri="{9D8B030D-6E8A-4147-A177-3AD203B41FA5}">
                      <a16:colId xmlns:a16="http://schemas.microsoft.com/office/drawing/2014/main" val="2997342944"/>
                    </a:ext>
                  </a:extLst>
                </a:gridCol>
                <a:gridCol w="427119">
                  <a:extLst>
                    <a:ext uri="{9D8B030D-6E8A-4147-A177-3AD203B41FA5}">
                      <a16:colId xmlns:a16="http://schemas.microsoft.com/office/drawing/2014/main" val="854069504"/>
                    </a:ext>
                  </a:extLst>
                </a:gridCol>
                <a:gridCol w="497081">
                  <a:extLst>
                    <a:ext uri="{9D8B030D-6E8A-4147-A177-3AD203B41FA5}">
                      <a16:colId xmlns:a16="http://schemas.microsoft.com/office/drawing/2014/main" val="2682344700"/>
                    </a:ext>
                  </a:extLst>
                </a:gridCol>
              </a:tblGrid>
              <a:tr h="24778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Category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Code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Title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Units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Level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Pre-requisite(s)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857654383"/>
                  </a:ext>
                </a:extLst>
              </a:tr>
              <a:tr h="21033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2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78229"/>
                  </a:ext>
                </a:extLst>
              </a:tr>
              <a:tr h="458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Required Course 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(3 units)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DSS1023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Invitation to Digital Social Science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 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3420227047"/>
                  </a:ext>
                </a:extLst>
              </a:tr>
              <a:tr h="309736">
                <a:tc rowSpan="16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Elective Courses – students should complete 12 units</a:t>
                      </a:r>
                    </a:p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 (4 to be chosen out of the 16 listed)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DSS2013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Smart City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3578057617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DSS2023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Behavioral Science and the Digital World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551315120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DSS2033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Social Policy in Digital Society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1447671154"/>
                  </a:ext>
                </a:extLst>
              </a:tr>
              <a:tr h="45749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POLS2073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Cooperation and Progress in the Guangdong-Hong Kong-Macau Greater Bay Area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 </a:t>
                      </a:r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 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16294676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Culture, Diversity and Society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3099570245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DSS3013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Education Policy and Digital Society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1512435075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Network Analysis for Social Planning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2139270480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Ethics and Legal Issues in Digital Society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127721838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Digital Emergency and Disaster Risk Management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3908378287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Learning Organizations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44910355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Social Welfare Informatics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2922290116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DSS3073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Classical Sociological Theory and the Digital  World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1532423430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DSS4043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Digital Disease and Health Service Management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569377310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GLD3063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Data Analysis for Social Sciences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3307179888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GLD3123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Public Administration for the Digital Society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1923277243"/>
                  </a:ext>
                </a:extLst>
              </a:tr>
              <a:tr h="30973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POLS3273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Growth, Innovation and Development: Case Studies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573" marR="5573" marT="5573" marB="0" anchor="ctr"/>
                </a:tc>
                <a:extLst>
                  <a:ext uri="{0D108BD9-81ED-4DB2-BD59-A6C34878D82A}">
                    <a16:rowId xmlns:a16="http://schemas.microsoft.com/office/drawing/2014/main" val="31890013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31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602" y="491067"/>
            <a:ext cx="3955022" cy="14478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Minor Programme </a:t>
            </a:r>
            <a:br>
              <a:rPr lang="en-US" altLang="zh-CN" dirty="0"/>
            </a:br>
            <a:r>
              <a:rPr lang="en-US" altLang="zh-CN" dirty="0"/>
              <a:t>in English Studies</a:t>
            </a:r>
            <a:br>
              <a:rPr lang="en-US" altLang="zh-CN" dirty="0"/>
            </a:br>
            <a:r>
              <a:rPr lang="en-US" altLang="zh-CN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27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and earlier cohorts</a:t>
            </a:r>
            <a:r>
              <a:rPr lang="en-US" altLang="zh-CN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CN" altLang="en-US" sz="2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90" y="597959"/>
            <a:ext cx="760412" cy="381000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964" y="2064809"/>
            <a:ext cx="3878822" cy="46482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b="1" dirty="0"/>
              <a:t>Objective:</a:t>
            </a:r>
            <a:r>
              <a:rPr lang="en-GB" dirty="0"/>
              <a:t> </a:t>
            </a:r>
            <a:r>
              <a:rPr lang="en-US" dirty="0"/>
              <a:t>To provide students with a solid foundation in English studies so as to prepare them to be competitive in rapidly changing career opportunities and job market globally.</a:t>
            </a:r>
          </a:p>
          <a:p>
            <a:r>
              <a:rPr lang="en-GB" b="1" dirty="0"/>
              <a:t>Focus:</a:t>
            </a:r>
            <a:r>
              <a:rPr lang="en-GB" dirty="0"/>
              <a:t> </a:t>
            </a:r>
            <a:r>
              <a:rPr lang="en-US" dirty="0"/>
              <a:t>Cultivation of English competence, transferable skills and interdisciplinary perspective in literature, language and professional communication.</a:t>
            </a:r>
            <a:endParaRPr lang="en-GB" dirty="0"/>
          </a:p>
          <a:p>
            <a:r>
              <a:rPr lang="en-GB" b="1" dirty="0"/>
              <a:t>Designed For:</a:t>
            </a:r>
            <a:r>
              <a:rPr lang="en-GB" dirty="0"/>
              <a:t> </a:t>
            </a:r>
            <a:r>
              <a:rPr lang="en-US" dirty="0"/>
              <a:t>Students from all majors, except those enrolled in English Language and Literature Studies (ELLS).</a:t>
            </a:r>
          </a:p>
          <a:p>
            <a:endParaRPr lang="zh-CN" altLang="en-US" sz="1600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B3A8C81-29AC-4A7F-820D-2A46924562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074294"/>
              </p:ext>
            </p:extLst>
          </p:nvPr>
        </p:nvGraphicFramePr>
        <p:xfrm>
          <a:off x="4951412" y="51208"/>
          <a:ext cx="7164388" cy="675558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937980">
                  <a:extLst>
                    <a:ext uri="{9D8B030D-6E8A-4147-A177-3AD203B41FA5}">
                      <a16:colId xmlns:a16="http://schemas.microsoft.com/office/drawing/2014/main" val="2789465895"/>
                    </a:ext>
                  </a:extLst>
                </a:gridCol>
                <a:gridCol w="726573">
                  <a:extLst>
                    <a:ext uri="{9D8B030D-6E8A-4147-A177-3AD203B41FA5}">
                      <a16:colId xmlns:a16="http://schemas.microsoft.com/office/drawing/2014/main" val="1572865770"/>
                    </a:ext>
                  </a:extLst>
                </a:gridCol>
                <a:gridCol w="2374047">
                  <a:extLst>
                    <a:ext uri="{9D8B030D-6E8A-4147-A177-3AD203B41FA5}">
                      <a16:colId xmlns:a16="http://schemas.microsoft.com/office/drawing/2014/main" val="250091133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803025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52775266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497290999"/>
                    </a:ext>
                  </a:extLst>
                </a:gridCol>
                <a:gridCol w="339616">
                  <a:extLst>
                    <a:ext uri="{9D8B030D-6E8A-4147-A177-3AD203B41FA5}">
                      <a16:colId xmlns:a16="http://schemas.microsoft.com/office/drawing/2014/main" val="2383013229"/>
                    </a:ext>
                  </a:extLst>
                </a:gridCol>
                <a:gridCol w="346184">
                  <a:extLst>
                    <a:ext uri="{9D8B030D-6E8A-4147-A177-3AD203B41FA5}">
                      <a16:colId xmlns:a16="http://schemas.microsoft.com/office/drawing/2014/main" val="2769982675"/>
                    </a:ext>
                  </a:extLst>
                </a:gridCol>
                <a:gridCol w="1220788">
                  <a:extLst>
                    <a:ext uri="{9D8B030D-6E8A-4147-A177-3AD203B41FA5}">
                      <a16:colId xmlns:a16="http://schemas.microsoft.com/office/drawing/2014/main" val="2729654953"/>
                    </a:ext>
                  </a:extLst>
                </a:gridCol>
              </a:tblGrid>
              <a:tr h="317414"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Category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>
                          <a:effectLst/>
                        </a:rPr>
                        <a:t>Code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Title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Units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>
                          <a:effectLst/>
                        </a:rPr>
                        <a:t>Level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233680" algn="ctr"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>
                          <a:effectLst/>
                        </a:rPr>
                        <a:t>PILO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Pre-requisite(s)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2164368"/>
                  </a:ext>
                </a:extLst>
              </a:tr>
              <a:tr h="33977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254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1</a:t>
                      </a:r>
                      <a:endParaRPr lang="zh-CN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510" marR="4445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2</a:t>
                      </a:r>
                      <a:endParaRPr lang="zh-CN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3424"/>
                  </a:ext>
                </a:extLst>
              </a:tr>
              <a:tr h="495923">
                <a:tc rowSpan="2">
                  <a:txBody>
                    <a:bodyPr/>
                    <a:lstStyle/>
                    <a:p>
                      <a:pPr algn="ctr"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Required</a:t>
                      </a:r>
                    </a:p>
                    <a:p>
                      <a:pPr marL="80010" marR="55880" indent="-21590" algn="ctr">
                        <a:lnSpc>
                          <a:spcPct val="123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Courses</a:t>
                      </a:r>
                    </a:p>
                    <a:p>
                      <a:pPr marL="80010" marR="55880" indent="-21590" algn="ctr">
                        <a:lnSpc>
                          <a:spcPct val="123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(6</a:t>
                      </a:r>
                      <a:r>
                        <a:rPr lang="en-US" sz="1000" spc="-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units)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ENG1003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marR="22225" algn="l">
                        <a:lnSpc>
                          <a:spcPct val="123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Introduction</a:t>
                      </a:r>
                      <a:r>
                        <a:rPr lang="en-US" sz="1000" spc="-4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to</a:t>
                      </a:r>
                      <a:r>
                        <a:rPr lang="en-US" sz="1000" spc="-4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the</a:t>
                      </a:r>
                      <a:r>
                        <a:rPr lang="en-US" sz="1000" spc="-4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Study</a:t>
                      </a:r>
                      <a:r>
                        <a:rPr lang="en-US" sz="1000" spc="-6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of </a:t>
                      </a:r>
                      <a:r>
                        <a:rPr lang="en-US" sz="1000" spc="-10" dirty="0">
                          <a:effectLst/>
                        </a:rPr>
                        <a:t>Literature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lnSpc>
                          <a:spcPts val="128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文学学习导论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1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2316782709"/>
                  </a:ext>
                </a:extLst>
              </a:tr>
              <a:tr h="49186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ENG1013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Foundations</a:t>
                      </a:r>
                      <a:r>
                        <a:rPr lang="en-US" sz="1000" spc="-4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of</a:t>
                      </a:r>
                      <a:r>
                        <a:rPr lang="en-US" sz="1000" spc="-2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Language</a:t>
                      </a:r>
                      <a:r>
                        <a:rPr lang="en-US" sz="1000" spc="-30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Studies*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语言学习入门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1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845902810"/>
                  </a:ext>
                </a:extLst>
              </a:tr>
              <a:tr h="412861">
                <a:tc rowSpan="12">
                  <a:txBody>
                    <a:bodyPr/>
                    <a:lstStyle/>
                    <a:p>
                      <a:pPr algn="ctr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Elective Courses</a:t>
                      </a:r>
                    </a:p>
                    <a:p>
                      <a:pPr marL="46355" marR="42545" indent="-1270" algn="ctr">
                        <a:lnSpc>
                          <a:spcPct val="123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(9 units and at least 3 </a:t>
                      </a:r>
                      <a:r>
                        <a:rPr lang="en-US" sz="1000" spc="-10" dirty="0">
                          <a:effectLst/>
                        </a:rPr>
                        <a:t>units </a:t>
                      </a:r>
                      <a:r>
                        <a:rPr lang="en-US" sz="1000" dirty="0">
                          <a:effectLst/>
                        </a:rPr>
                        <a:t>should</a:t>
                      </a:r>
                      <a:r>
                        <a:rPr lang="en-US" sz="1000" spc="-7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be at level 3 or</a:t>
                      </a:r>
                      <a:r>
                        <a:rPr lang="en-US" sz="1000" spc="-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above)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5080" marR="63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ENG2043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6675" algn="l">
                        <a:spcBef>
                          <a:spcPts val="355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Speech</a:t>
                      </a:r>
                      <a:r>
                        <a:rPr lang="en-US" sz="1000" spc="-2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and</a:t>
                      </a:r>
                      <a:r>
                        <a:rPr lang="en-US" sz="1000" spc="-2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Oral</a:t>
                      </a:r>
                      <a:r>
                        <a:rPr lang="en-US" sz="1000" spc="-10" dirty="0">
                          <a:effectLst/>
                        </a:rPr>
                        <a:t> Communications</a:t>
                      </a:r>
                      <a:endParaRPr lang="zh-CN" sz="1000" dirty="0">
                        <a:effectLst/>
                      </a:endParaRPr>
                    </a:p>
                    <a:p>
                      <a:pPr marL="66675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演讲与口语交际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2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2700" marR="63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3022569993"/>
                  </a:ext>
                </a:extLst>
              </a:tr>
              <a:tr h="4128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ENG2053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Professional</a:t>
                      </a:r>
                      <a:r>
                        <a:rPr lang="en-US" sz="1000" spc="-4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and</a:t>
                      </a:r>
                      <a:r>
                        <a:rPr lang="en-US" sz="1000" spc="-4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Technical</a:t>
                      </a:r>
                      <a:r>
                        <a:rPr lang="en-US" sz="1000" spc="-3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Writing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15" dirty="0" err="1">
                          <a:effectLst/>
                        </a:rPr>
                        <a:t>专业英文与实用英文写作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2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2700" marR="63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3710260336"/>
                  </a:ext>
                </a:extLst>
              </a:tr>
              <a:tr h="3209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ENG2063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Children's</a:t>
                      </a:r>
                      <a:r>
                        <a:rPr lang="en-US" sz="1000" spc="-4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Literature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儿童文学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2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2700" marR="63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975433576"/>
                  </a:ext>
                </a:extLst>
              </a:tr>
              <a:tr h="4128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>
                          <a:effectLst/>
                        </a:rPr>
                        <a:t>ENG2113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Pragmatics</a:t>
                      </a:r>
                      <a:r>
                        <a:rPr lang="en-US" sz="1000" spc="-4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and</a:t>
                      </a:r>
                      <a:r>
                        <a:rPr lang="en-US" sz="1000" spc="-3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Discourse</a:t>
                      </a:r>
                      <a:r>
                        <a:rPr lang="en-US" sz="1000" spc="-40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Analysis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语用学与话语分析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2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3734722404"/>
                  </a:ext>
                </a:extLst>
              </a:tr>
              <a:tr h="3209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>
                          <a:effectLst/>
                        </a:rPr>
                        <a:t>ENG2143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New</a:t>
                      </a:r>
                      <a:r>
                        <a:rPr lang="en-US" sz="1000" spc="-2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Media</a:t>
                      </a:r>
                      <a:r>
                        <a:rPr lang="en-US" sz="1000" spc="-10" dirty="0">
                          <a:effectLst/>
                        </a:rPr>
                        <a:t> Literacies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新媒体读写能力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2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3782195989"/>
                  </a:ext>
                </a:extLst>
              </a:tr>
              <a:tr h="3209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ENG2223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English</a:t>
                      </a:r>
                      <a:r>
                        <a:rPr lang="en-US" sz="1000" spc="-3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Through</a:t>
                      </a:r>
                      <a:r>
                        <a:rPr lang="en-US" sz="1000" spc="-30" dirty="0">
                          <a:effectLst/>
                        </a:rPr>
                        <a:t> </a:t>
                      </a:r>
                      <a:r>
                        <a:rPr lang="en-US" sz="1000" spc="-20" dirty="0">
                          <a:effectLst/>
                        </a:rPr>
                        <a:t>Media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媒体中的英语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 defTabSz="914400" rtl="0" eaLnBrk="1" latinLnBrk="0" hangingPunct="1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kern="1200" spc="-50" dirty="0">
                          <a:effectLst/>
                        </a:rPr>
                        <a:t>2</a:t>
                      </a:r>
                      <a:endParaRPr lang="zh-CN" altLang="en-US" sz="1000" kern="1200" spc="-5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2700" marR="63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3156629769"/>
                  </a:ext>
                </a:extLst>
              </a:tr>
              <a:tr h="3209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>
                          <a:effectLst/>
                        </a:rPr>
                        <a:t>ENG3073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Language</a:t>
                      </a:r>
                      <a:r>
                        <a:rPr lang="en-US" sz="1000" spc="-2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and</a:t>
                      </a:r>
                      <a:r>
                        <a:rPr lang="en-US" sz="1000" spc="-20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Society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spcBef>
                          <a:spcPts val="205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语言与社会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2156710884"/>
                  </a:ext>
                </a:extLst>
              </a:tr>
              <a:tr h="3209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>
                          <a:effectLst/>
                        </a:rPr>
                        <a:t>ENG3083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Language and Ethnography</a:t>
                      </a:r>
                    </a:p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dirty="0">
                          <a:effectLst/>
                        </a:rPr>
                        <a:t>语言与民族志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3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marR="254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marR="3175" algn="ctr">
                        <a:spcBef>
                          <a:spcPts val="110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218727490"/>
                  </a:ext>
                </a:extLst>
              </a:tr>
              <a:tr h="3209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dirty="0"/>
                        <a:t>ENG3393 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dirty="0">
                          <a:effectLst/>
                        </a:rPr>
                        <a:t>Literature and Film</a:t>
                      </a:r>
                    </a:p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dirty="0">
                          <a:effectLst/>
                        </a:rPr>
                        <a:t>文学与电影</a:t>
                      </a:r>
                      <a:endParaRPr lang="zh-CN" sz="10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marR="317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2700" marR="63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553082216"/>
                  </a:ext>
                </a:extLst>
              </a:tr>
              <a:tr h="5634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ENG3203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marR="22225" algn="l">
                        <a:lnSpc>
                          <a:spcPct val="123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Intercultural </a:t>
                      </a:r>
                      <a:r>
                        <a:rPr lang="en-US" sz="1000" spc="-10" dirty="0">
                          <a:effectLst/>
                        </a:rPr>
                        <a:t>Communication</a:t>
                      </a:r>
                      <a:endParaRPr lang="zh-CN" sz="1000" dirty="0">
                        <a:effectLst/>
                      </a:endParaRPr>
                    </a:p>
                    <a:p>
                      <a:pPr marL="67310" algn="l">
                        <a:lnSpc>
                          <a:spcPts val="128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20" dirty="0" err="1">
                          <a:effectLst/>
                        </a:rPr>
                        <a:t>跨文化交际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223141616"/>
                  </a:ext>
                </a:extLst>
              </a:tr>
              <a:tr h="4128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08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ENG3223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Comparative Literature: Reading</a:t>
                      </a:r>
                    </a:p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across Cultures</a:t>
                      </a:r>
                    </a:p>
                    <a:p>
                      <a:pPr marL="67310"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dirty="0">
                          <a:effectLst/>
                        </a:rPr>
                        <a:t>比较文学：跨文化阐释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43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143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2700" marR="635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651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50">
                          <a:effectLst/>
                        </a:rPr>
                        <a:t>X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algn="ctr">
                        <a:spcBef>
                          <a:spcPts val="111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Nil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3511492474"/>
                  </a:ext>
                </a:extLst>
              </a:tr>
              <a:tr h="5386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ENG3253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5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Advanced</a:t>
                      </a:r>
                      <a:r>
                        <a:rPr lang="en-US" sz="1000" spc="-4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Reading</a:t>
                      </a:r>
                      <a:r>
                        <a:rPr lang="en-US" sz="1000" spc="-2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and</a:t>
                      </a:r>
                      <a:r>
                        <a:rPr lang="en-US" sz="1000" spc="-2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Writing</a:t>
                      </a:r>
                      <a:endParaRPr lang="en-US" sz="1000" spc="0" dirty="0">
                        <a:effectLst/>
                      </a:endParaRPr>
                    </a:p>
                    <a:p>
                      <a:pPr algn="l">
                        <a:spcBef>
                          <a:spcPts val="650"/>
                        </a:spcBef>
                        <a:spcAft>
                          <a:spcPts val="0"/>
                        </a:spcAft>
                      </a:pPr>
                      <a:r>
                        <a:rPr lang="en-US" sz="1000" spc="-15" dirty="0" err="1">
                          <a:effectLst/>
                        </a:rPr>
                        <a:t>进阶英语阅读与写作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</a:endParaRPr>
                    </a:p>
                    <a:p>
                      <a:pPr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</a:endParaRPr>
                    </a:p>
                    <a:p>
                      <a:pPr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</a:endParaRPr>
                    </a:p>
                    <a:p>
                      <a:pPr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zh-C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zh-CN" sz="1000" dirty="0">
                        <a:effectLst/>
                      </a:endParaRPr>
                    </a:p>
                    <a:p>
                      <a:pPr algn="l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000" spc="-50" dirty="0">
                          <a:effectLst/>
                        </a:rPr>
                        <a:t>X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marL="19050" marR="2540" algn="ctr">
                        <a:lnSpc>
                          <a:spcPct val="123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UCLC1013, UCLC1023,</a:t>
                      </a:r>
                      <a:endParaRPr lang="zh-CN" sz="1000" dirty="0">
                        <a:effectLst/>
                      </a:endParaRPr>
                    </a:p>
                    <a:p>
                      <a:pPr marL="19050" marR="44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000" spc="-25" dirty="0">
                          <a:effectLst/>
                        </a:rPr>
                        <a:t>and</a:t>
                      </a:r>
                      <a:endParaRPr lang="zh-CN" sz="1000" dirty="0">
                        <a:effectLst/>
                      </a:endParaRPr>
                    </a:p>
                    <a:p>
                      <a:pPr marL="19050" marR="190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en-US" sz="1000" spc="-10" dirty="0">
                          <a:effectLst/>
                        </a:rPr>
                        <a:t>UCLC1033</a:t>
                      </a:r>
                      <a:endParaRPr lang="zh-C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/>
                </a:tc>
                <a:extLst>
                  <a:ext uri="{0D108BD9-81ED-4DB2-BD59-A6C34878D82A}">
                    <a16:rowId xmlns:a16="http://schemas.microsoft.com/office/drawing/2014/main" val="2886002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7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225" y="533400"/>
            <a:ext cx="4183622" cy="1447800"/>
          </a:xfrm>
        </p:spPr>
        <p:txBody>
          <a:bodyPr anchor="t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Minor Programme </a:t>
            </a:r>
            <a:br>
              <a:rPr lang="en-US" altLang="zh-CN" dirty="0"/>
            </a:br>
            <a:r>
              <a:rPr lang="en-US" altLang="zh-CN" dirty="0"/>
              <a:t>in Global China Studies</a:t>
            </a:r>
            <a:endParaRPr lang="zh-CN" alt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09600"/>
            <a:ext cx="760412" cy="381000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790" y="2133599"/>
            <a:ext cx="3345422" cy="4419601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GB" b="1" dirty="0"/>
              <a:t>Objective:</a:t>
            </a:r>
            <a:r>
              <a:rPr lang="en-GB" dirty="0"/>
              <a:t> To </a:t>
            </a:r>
            <a:r>
              <a:rPr lang="en-US" dirty="0"/>
              <a:t>develop the analytical tools necessary to contextualize China’s role in global discourse.</a:t>
            </a:r>
            <a:endParaRPr lang="en-GB" dirty="0"/>
          </a:p>
          <a:p>
            <a:r>
              <a:rPr lang="en-GB" b="1" dirty="0"/>
              <a:t>Focus:</a:t>
            </a:r>
            <a:r>
              <a:rPr lang="en-GB" dirty="0"/>
              <a:t> </a:t>
            </a:r>
            <a:r>
              <a:rPr lang="en-US" dirty="0"/>
              <a:t>Exploring influences between China’s intellectual and cultural traditions and global systems.</a:t>
            </a:r>
          </a:p>
          <a:p>
            <a:r>
              <a:rPr lang="en-GB" altLang="zh-CN" sz="1600" b="1" dirty="0"/>
              <a:t>Outcome: </a:t>
            </a:r>
            <a:r>
              <a:rPr lang="en-US" altLang="zh-CN" dirty="0"/>
              <a:t>Prepares students to contribute to global discussions about China’s historical, cultural, and intellectual significance, fostering a deeper understanding of the complexities of cultural exchange and China’s global presence.</a:t>
            </a:r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36984BD-23D7-446E-8E5A-01208B9CA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865760"/>
              </p:ext>
            </p:extLst>
          </p:nvPr>
        </p:nvGraphicFramePr>
        <p:xfrm>
          <a:off x="5135328" y="610600"/>
          <a:ext cx="6978882" cy="5942603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907254">
                  <a:extLst>
                    <a:ext uri="{9D8B030D-6E8A-4147-A177-3AD203B41FA5}">
                      <a16:colId xmlns:a16="http://schemas.microsoft.com/office/drawing/2014/main" val="4062982110"/>
                    </a:ext>
                  </a:extLst>
                </a:gridCol>
                <a:gridCol w="798695">
                  <a:extLst>
                    <a:ext uri="{9D8B030D-6E8A-4147-A177-3AD203B41FA5}">
                      <a16:colId xmlns:a16="http://schemas.microsoft.com/office/drawing/2014/main" val="2859073272"/>
                    </a:ext>
                  </a:extLst>
                </a:gridCol>
                <a:gridCol w="2661006">
                  <a:extLst>
                    <a:ext uri="{9D8B030D-6E8A-4147-A177-3AD203B41FA5}">
                      <a16:colId xmlns:a16="http://schemas.microsoft.com/office/drawing/2014/main" val="1564750147"/>
                    </a:ext>
                  </a:extLst>
                </a:gridCol>
                <a:gridCol w="381473">
                  <a:extLst>
                    <a:ext uri="{9D8B030D-6E8A-4147-A177-3AD203B41FA5}">
                      <a16:colId xmlns:a16="http://schemas.microsoft.com/office/drawing/2014/main" val="4135496389"/>
                    </a:ext>
                  </a:extLst>
                </a:gridCol>
                <a:gridCol w="381473">
                  <a:extLst>
                    <a:ext uri="{9D8B030D-6E8A-4147-A177-3AD203B41FA5}">
                      <a16:colId xmlns:a16="http://schemas.microsoft.com/office/drawing/2014/main" val="1322071032"/>
                    </a:ext>
                  </a:extLst>
                </a:gridCol>
                <a:gridCol w="381473">
                  <a:extLst>
                    <a:ext uri="{9D8B030D-6E8A-4147-A177-3AD203B41FA5}">
                      <a16:colId xmlns:a16="http://schemas.microsoft.com/office/drawing/2014/main" val="1393127053"/>
                    </a:ext>
                  </a:extLst>
                </a:gridCol>
                <a:gridCol w="381473">
                  <a:extLst>
                    <a:ext uri="{9D8B030D-6E8A-4147-A177-3AD203B41FA5}">
                      <a16:colId xmlns:a16="http://schemas.microsoft.com/office/drawing/2014/main" val="1444720806"/>
                    </a:ext>
                  </a:extLst>
                </a:gridCol>
                <a:gridCol w="432825">
                  <a:extLst>
                    <a:ext uri="{9D8B030D-6E8A-4147-A177-3AD203B41FA5}">
                      <a16:colId xmlns:a16="http://schemas.microsoft.com/office/drawing/2014/main" val="4255893229"/>
                    </a:ext>
                  </a:extLst>
                </a:gridCol>
                <a:gridCol w="653210">
                  <a:extLst>
                    <a:ext uri="{9D8B030D-6E8A-4147-A177-3AD203B41FA5}">
                      <a16:colId xmlns:a16="http://schemas.microsoft.com/office/drawing/2014/main" val="2106836358"/>
                    </a:ext>
                  </a:extLst>
                </a:gridCol>
              </a:tblGrid>
              <a:tr h="2380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Category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Code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Title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Units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Level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PILO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Pre-requisite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2159616711"/>
                  </a:ext>
                </a:extLst>
              </a:tr>
              <a:tr h="24512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31484"/>
                  </a:ext>
                </a:extLst>
              </a:tr>
              <a:tr h="34121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Required Courses </a:t>
                      </a:r>
                    </a:p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(6 units)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CCGC1003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China's Roles in the Global Systems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953909191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CCGC1033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Chinese Philosophy in the Global Context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>
                          <a:effectLst/>
                        </a:rPr>
                        <a:t>3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>
                          <a:effectLst/>
                        </a:rPr>
                        <a:t>1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383817845"/>
                  </a:ext>
                </a:extLst>
              </a:tr>
              <a:tr h="341214">
                <a:tc rowSpan="14"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Elective Courses – students should complete 9 units</a:t>
                      </a:r>
                    </a:p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 (any 3 courses from the list)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CCGC1023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China in Western Cultures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 dirty="0">
                          <a:effectLst/>
                        </a:rPr>
                        <a:t>1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3270097322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CCGC2003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Topics in Chinese Intellectual History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2478206380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CCGC2023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Introduction to Chinese Literature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8619503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>
                          <a:effectLst/>
                        </a:rPr>
                        <a:t>CCGC2033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Chinese Philology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 </a:t>
                      </a:r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 </a:t>
                      </a:r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 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309623913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CCGC2053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Selected Readings of Classical Chinese Prose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2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772836144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CCGC3023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History of Western Sinology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059234056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CCGC3033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History of Sino-Foreign Cultural Exchange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effectLst/>
                        </a:rPr>
                        <a:t>CCGC1023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2731725844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CCGC3053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East Asian Sinology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 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351466147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CCGC3063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Chinese Classics and Their Global             Circulation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 dirty="0">
                          <a:effectLst/>
                        </a:rPr>
                        <a:t>　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329871878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CCGC3093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Understanding Communication in Chinese Culture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3007817280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CCGC4003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Chinese Literature and Society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Nil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841719115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CCGC4033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Aesthetics of Chinese Cinema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35769544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CCGC4043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Studies of Contemporary Chinese Linguistics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332992830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CCGC4073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effectLst/>
                        </a:rPr>
                        <a:t> Chinese Cultural Resources and Creative Industries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3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u="none" strike="noStrike">
                          <a:effectLst/>
                        </a:rPr>
                        <a:t>4</a:t>
                      </a:r>
                      <a:endParaRPr lang="en-US" altLang="zh-CN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u="none" strike="noStrike">
                          <a:effectLst/>
                        </a:rPr>
                        <a:t>　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>
                          <a:effectLst/>
                        </a:rPr>
                        <a:t>X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u="none" strike="noStrike" dirty="0">
                          <a:effectLst/>
                        </a:rPr>
                        <a:t>Nil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5671" marR="5671" marT="5671" marB="0" anchor="ctr"/>
                </a:tc>
                <a:extLst>
                  <a:ext uri="{0D108BD9-81ED-4DB2-BD59-A6C34878D82A}">
                    <a16:rowId xmlns:a16="http://schemas.microsoft.com/office/drawing/2014/main" val="166091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8860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903" y="507999"/>
            <a:ext cx="5105399" cy="1447800"/>
          </a:xfrm>
        </p:spPr>
        <p:txBody>
          <a:bodyPr anchor="t">
            <a:noAutofit/>
          </a:bodyPr>
          <a:lstStyle/>
          <a:p>
            <a:pPr>
              <a:lnSpc>
                <a:spcPts val="3000"/>
              </a:lnSpc>
            </a:pPr>
            <a:r>
              <a:rPr lang="en-US" altLang="zh-CN" sz="2800" dirty="0"/>
              <a:t>Minor </a:t>
            </a:r>
            <a:r>
              <a:rPr lang="en-US" altLang="zh-CN" sz="2800" dirty="0" err="1"/>
              <a:t>Programme</a:t>
            </a:r>
            <a:r>
              <a:rPr lang="en-US" altLang="zh-CN" sz="2800" dirty="0"/>
              <a:t> in </a:t>
            </a:r>
            <a:r>
              <a:rPr lang="en-US" altLang="zh-CN" sz="2800" dirty="0" err="1"/>
              <a:t>Globalisation</a:t>
            </a:r>
            <a:r>
              <a:rPr lang="en-US" altLang="zh-CN" sz="2800" dirty="0"/>
              <a:t> and Sustainable Development</a:t>
            </a:r>
            <a:endParaRPr lang="zh-CN" altLang="en-US" sz="280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27049"/>
            <a:ext cx="760412" cy="381000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903" y="2057400"/>
            <a:ext cx="4234668" cy="4394201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Objective:</a:t>
            </a:r>
            <a:r>
              <a:rPr lang="en-GB" dirty="0"/>
              <a:t> To equip students with a comprehensive understanding of the key drivers shaping our interconnected world.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Focus:</a:t>
            </a:r>
            <a:r>
              <a:rPr lang="en-GB" dirty="0"/>
              <a:t> Analyzing critical global trends and governance frameworks in development, sustainability, and social inclusion.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Key Topics Include:</a:t>
            </a:r>
            <a:endParaRPr lang="en-GB" dirty="0"/>
          </a:p>
          <a:p>
            <a:pPr marL="880110" lvl="2" indent="-285750">
              <a:buFont typeface="Arial" panose="020B0604020202020204" pitchFamily="34" charset="0"/>
              <a:buChar char="•"/>
            </a:pPr>
            <a:r>
              <a:rPr lang="en-GB" dirty="0"/>
              <a:t>The rising influence of the Global South.</a:t>
            </a:r>
          </a:p>
          <a:p>
            <a:pPr marL="880110" lvl="2" indent="-285750">
              <a:buFont typeface="Arial" panose="020B0604020202020204" pitchFamily="34" charset="0"/>
              <a:buChar char="•"/>
            </a:pPr>
            <a:r>
              <a:rPr lang="en-GB" dirty="0"/>
              <a:t>The evolution of multilateral integration and cooperation.</a:t>
            </a:r>
          </a:p>
          <a:p>
            <a:pPr marL="880110" lvl="2" indent="-285750">
              <a:buFont typeface="Arial" panose="020B0604020202020204" pitchFamily="34" charset="0"/>
              <a:buChar char="•"/>
            </a:pPr>
            <a:r>
              <a:rPr lang="en-GB" dirty="0"/>
              <a:t>The emergence of global and regional governance agendas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7A1C96B-968F-4690-B718-37CE1656479D}"/>
              </a:ext>
            </a:extLst>
          </p:cNvPr>
          <p:cNvSpPr/>
          <p:nvPr/>
        </p:nvSpPr>
        <p:spPr>
          <a:xfrm>
            <a:off x="5466291" y="6395115"/>
            <a:ext cx="566159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  <a:r>
              <a:rPr lang="en-US" altLang="zh-CN" sz="800" spc="195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These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courses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could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not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be</a:t>
            </a:r>
            <a:r>
              <a:rPr lang="en-US" altLang="zh-CN" sz="800" i="1" spc="-4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claimed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by</a:t>
            </a:r>
            <a:r>
              <a:rPr lang="en-US" altLang="zh-CN" sz="800" i="1" spc="-2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Environmental</a:t>
            </a:r>
            <a:r>
              <a:rPr lang="en-US" altLang="zh-CN" sz="800" i="1" spc="-3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Science</a:t>
            </a:r>
            <a:r>
              <a:rPr lang="en-US" altLang="zh-CN" sz="800" i="1" spc="-2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 err="1">
                <a:latin typeface="+mj-lt"/>
                <a:ea typeface="Times New Roman" panose="02020603050405020304" pitchFamily="18" charset="0"/>
              </a:rPr>
              <a:t>Programme</a:t>
            </a:r>
            <a:r>
              <a:rPr lang="en-US" altLang="zh-CN" sz="800" i="1" spc="-2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spc="-10" dirty="0">
                <a:latin typeface="+mj-lt"/>
                <a:ea typeface="Times New Roman" panose="02020603050405020304" pitchFamily="18" charset="0"/>
              </a:rPr>
              <a:t>students</a:t>
            </a:r>
            <a:endParaRPr lang="zh-CN" altLang="en-US" sz="800" dirty="0">
              <a:latin typeface="+mj-lt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DADCB12-D333-45DB-AB5B-43F999B3F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706270"/>
              </p:ext>
            </p:extLst>
          </p:nvPr>
        </p:nvGraphicFramePr>
        <p:xfrm>
          <a:off x="5466291" y="317956"/>
          <a:ext cx="6639455" cy="6032044"/>
        </p:xfrm>
        <a:graphic>
          <a:graphicData uri="http://schemas.openxmlformats.org/drawingml/2006/table">
            <a:tbl>
              <a:tblPr/>
              <a:tblGrid>
                <a:gridCol w="593976">
                  <a:extLst>
                    <a:ext uri="{9D8B030D-6E8A-4147-A177-3AD203B41FA5}">
                      <a16:colId xmlns:a16="http://schemas.microsoft.com/office/drawing/2014/main" val="3958578691"/>
                    </a:ext>
                  </a:extLst>
                </a:gridCol>
                <a:gridCol w="110345">
                  <a:extLst>
                    <a:ext uri="{9D8B030D-6E8A-4147-A177-3AD203B41FA5}">
                      <a16:colId xmlns:a16="http://schemas.microsoft.com/office/drawing/2014/main" val="800129451"/>
                    </a:ext>
                  </a:extLst>
                </a:gridCol>
                <a:gridCol w="2254560">
                  <a:extLst>
                    <a:ext uri="{9D8B030D-6E8A-4147-A177-3AD203B41FA5}">
                      <a16:colId xmlns:a16="http://schemas.microsoft.com/office/drawing/2014/main" val="3216729725"/>
                    </a:ext>
                  </a:extLst>
                </a:gridCol>
                <a:gridCol w="593976">
                  <a:extLst>
                    <a:ext uri="{9D8B030D-6E8A-4147-A177-3AD203B41FA5}">
                      <a16:colId xmlns:a16="http://schemas.microsoft.com/office/drawing/2014/main" val="1025653011"/>
                    </a:ext>
                  </a:extLst>
                </a:gridCol>
                <a:gridCol w="593976">
                  <a:extLst>
                    <a:ext uri="{9D8B030D-6E8A-4147-A177-3AD203B41FA5}">
                      <a16:colId xmlns:a16="http://schemas.microsoft.com/office/drawing/2014/main" val="1923217248"/>
                    </a:ext>
                  </a:extLst>
                </a:gridCol>
                <a:gridCol w="593976">
                  <a:extLst>
                    <a:ext uri="{9D8B030D-6E8A-4147-A177-3AD203B41FA5}">
                      <a16:colId xmlns:a16="http://schemas.microsoft.com/office/drawing/2014/main" val="2336945176"/>
                    </a:ext>
                  </a:extLst>
                </a:gridCol>
                <a:gridCol w="593976">
                  <a:extLst>
                    <a:ext uri="{9D8B030D-6E8A-4147-A177-3AD203B41FA5}">
                      <a16:colId xmlns:a16="http://schemas.microsoft.com/office/drawing/2014/main" val="22505793"/>
                    </a:ext>
                  </a:extLst>
                </a:gridCol>
                <a:gridCol w="593976">
                  <a:extLst>
                    <a:ext uri="{9D8B030D-6E8A-4147-A177-3AD203B41FA5}">
                      <a16:colId xmlns:a16="http://schemas.microsoft.com/office/drawing/2014/main" val="3192067011"/>
                    </a:ext>
                  </a:extLst>
                </a:gridCol>
                <a:gridCol w="710694">
                  <a:extLst>
                    <a:ext uri="{9D8B030D-6E8A-4147-A177-3AD203B41FA5}">
                      <a16:colId xmlns:a16="http://schemas.microsoft.com/office/drawing/2014/main" val="1241303388"/>
                    </a:ext>
                  </a:extLst>
                </a:gridCol>
              </a:tblGrid>
              <a:tr h="22856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Code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Title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rtl="0" fontAlgn="ctr"/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Units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Level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PILO</a:t>
                      </a:r>
                      <a:r>
                        <a:rPr lang="zh-CN" alt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00" b="1" i="0" u="none" strike="noStrike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zh-CN" alt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Pre-requisite(s)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468916"/>
                  </a:ext>
                </a:extLst>
              </a:tr>
              <a:tr h="2086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904" marR="6904" marT="6904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44770"/>
                  </a:ext>
                </a:extLst>
              </a:tr>
              <a:tr h="337873">
                <a:tc gridSpan="9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Elective Courses – students should complete 15 units (5 to be chosen out of the 13 listed below):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593991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ENV3003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Resources and the Environment①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Resources and the Environment</a:t>
                      </a:r>
                      <a:r>
                        <a:rPr lang="en-US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①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549390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ENV3013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Sustainable Environmental  Management①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Sustainable Environmental  Management</a:t>
                      </a:r>
                      <a:r>
                        <a:rPr lang="en-US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①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006655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GLD2013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International Cooperation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International Cooperation and World Order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865467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GLD2033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 Political Economy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 Political Economy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794925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GLD2043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Principles of Development Economics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Principles of Development Economics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047331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GLD3023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Globalisation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: Trends, Issues and Opportunities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Globalisation: Trends, Issues and Opportunities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41624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GLD3153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Transnational Migration and  Development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Transnational Migration and  Development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256887"/>
                  </a:ext>
                </a:extLst>
              </a:tr>
              <a:tr h="48693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POLS2073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Cooperation and Progress in the Guangdong-Hong Kong-Macau Greater Bay Area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Cooperation and Progress in the Guangdong-Hong Kong-Macau Greater Bay Area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563871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POLS3093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International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Organisations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International Organisations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703151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POLS3203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Introduction to Sustainable Development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Introduction to Sustainable Development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310816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POLS3253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 Routes of Trade and Investment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 Routes of Trade and Investment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863256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POLS3263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 Environmental Governance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Global Environmental Governance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470712"/>
                  </a:ext>
                </a:extLst>
              </a:tr>
              <a:tr h="39749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POLS3273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Growth, Innovation and Development: Case Studies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Growth, Innovation and Development: Case Studies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904" marR="6904" marT="690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80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0573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24FE9DD-2E30-5EFA-8B09-7AFDB29E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431800"/>
            <a:ext cx="760412" cy="381000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2EF2B5-BDD0-4D35-8B6D-958F3F24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31800"/>
            <a:ext cx="4183622" cy="1447800"/>
          </a:xfrm>
        </p:spPr>
        <p:txBody>
          <a:bodyPr anchor="t">
            <a:normAutofit/>
          </a:bodyPr>
          <a:lstStyle/>
          <a:p>
            <a:r>
              <a:rPr lang="en-US" altLang="zh-CN" dirty="0"/>
              <a:t>Minor </a:t>
            </a:r>
            <a:r>
              <a:rPr lang="en-US" altLang="zh-CN" dirty="0" err="1"/>
              <a:t>Programme</a:t>
            </a:r>
            <a:r>
              <a:rPr lang="en-US" altLang="zh-CN" dirty="0"/>
              <a:t> in Journalism and Media Studies</a:t>
            </a:r>
            <a:endParaRPr lang="zh-CN" alt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2A3D6C-5FA5-4874-BDA8-F74DC2219B96}"/>
              </a:ext>
            </a:extLst>
          </p:cNvPr>
          <p:cNvSpPr txBox="1">
            <a:spLocks/>
          </p:cNvSpPr>
          <p:nvPr/>
        </p:nvSpPr>
        <p:spPr>
          <a:xfrm>
            <a:off x="455612" y="1862667"/>
            <a:ext cx="3955022" cy="419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Objective:</a:t>
            </a:r>
            <a:r>
              <a:rPr lang="en-GB" dirty="0"/>
              <a:t> To provide a foundational understanding of the rapidly evolving, global media landscape.</a:t>
            </a:r>
          </a:p>
          <a:p>
            <a:r>
              <a:rPr lang="en-GB" b="1" dirty="0"/>
              <a:t>Focus:</a:t>
            </a:r>
            <a:r>
              <a:rPr lang="en-GB" dirty="0"/>
              <a:t> Developing essential hands-on journalism skills and critical media literacy.</a:t>
            </a:r>
          </a:p>
          <a:p>
            <a:r>
              <a:rPr lang="en-GB" b="1" dirty="0"/>
              <a:t>Designed For:</a:t>
            </a:r>
            <a:r>
              <a:rPr lang="en-GB" dirty="0"/>
              <a:t> Students seeking to navigate and succeed in today's highly interdisciplinary media industries.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6A89E8A-EFF7-4781-83BE-A6EDC405B297}"/>
              </a:ext>
            </a:extLst>
          </p:cNvPr>
          <p:cNvSpPr/>
          <p:nvPr/>
        </p:nvSpPr>
        <p:spPr>
          <a:xfrm>
            <a:off x="621602" y="5703838"/>
            <a:ext cx="478701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835">
              <a:spcBef>
                <a:spcPts val="595"/>
              </a:spcBef>
              <a:spcAft>
                <a:spcPts val="0"/>
              </a:spcAft>
            </a:pPr>
            <a:r>
              <a:rPr lang="en-US" altLang="zh-CN" sz="800" dirty="0">
                <a:latin typeface="+mj-lt"/>
                <a:ea typeface="Times New Roman" panose="02020603050405020304" pitchFamily="18" charset="0"/>
              </a:rPr>
              <a:t>1</a:t>
            </a:r>
            <a:r>
              <a:rPr lang="en-US" altLang="zh-CN" sz="800" spc="8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If</a:t>
            </a:r>
            <a:r>
              <a:rPr lang="en-US" altLang="zh-CN" sz="800" i="1" spc="-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both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Minor</a:t>
            </a:r>
            <a:r>
              <a:rPr lang="en-US" altLang="zh-CN" sz="800" i="1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Required</a:t>
            </a:r>
            <a:r>
              <a:rPr lang="en-US" altLang="zh-CN" sz="800" i="1" spc="-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courses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are</a:t>
            </a:r>
            <a:r>
              <a:rPr lang="en-US" altLang="zh-CN" sz="800" i="1" spc="-2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completed</a:t>
            </a:r>
            <a:r>
              <a:rPr lang="en-US" altLang="zh-CN" sz="800" i="1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then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the</a:t>
            </a:r>
            <a:r>
              <a:rPr lang="en-US" altLang="zh-CN" sz="800" i="1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second</a:t>
            </a:r>
            <a:r>
              <a:rPr lang="en-US" altLang="zh-CN" sz="800" i="1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one</a:t>
            </a:r>
            <a:r>
              <a:rPr lang="en-US" altLang="zh-CN" sz="800" i="1" spc="-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will</a:t>
            </a:r>
            <a:r>
              <a:rPr lang="en-US" altLang="zh-CN" sz="800" i="1" spc="-1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count</a:t>
            </a:r>
            <a:r>
              <a:rPr lang="en-US" altLang="zh-CN" sz="800" i="1" spc="-2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as</a:t>
            </a:r>
            <a:r>
              <a:rPr lang="en-US" altLang="zh-CN" sz="800" i="1" spc="-2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a</a:t>
            </a:r>
            <a:r>
              <a:rPr lang="en-US" altLang="zh-CN" sz="800" i="1" spc="-15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Minor</a:t>
            </a:r>
            <a:r>
              <a:rPr lang="en-US" altLang="zh-CN" sz="800" i="1" spc="-10" dirty="0">
                <a:latin typeface="+mj-lt"/>
                <a:ea typeface="Times New Roman" panose="02020603050405020304" pitchFamily="18" charset="0"/>
              </a:rPr>
              <a:t> Elective.</a:t>
            </a:r>
            <a:endParaRPr lang="zh-CN" altLang="zh-CN" sz="800" i="1" dirty="0">
              <a:latin typeface="+mj-lt"/>
              <a:ea typeface="Times New Roman" panose="02020603050405020304" pitchFamily="18" charset="0"/>
            </a:endParaRPr>
          </a:p>
          <a:p>
            <a:pPr marL="76835" marR="81915">
              <a:spcBef>
                <a:spcPts val="555"/>
              </a:spcBef>
              <a:spcAft>
                <a:spcPts val="0"/>
              </a:spcAft>
            </a:pPr>
            <a:r>
              <a:rPr lang="en-US" altLang="zh-CN" sz="800" dirty="0">
                <a:latin typeface="+mj-lt"/>
                <a:ea typeface="Times New Roman" panose="02020603050405020304" pitchFamily="18" charset="0"/>
              </a:rPr>
              <a:t>2</a:t>
            </a:r>
            <a:r>
              <a:rPr lang="en-US" altLang="zh-CN" sz="800" spc="18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The Internship course will be open every Semester 1 for major students of Y4. For Minor students who have fulfilled all other 12 units (4 courses) under the Journalism category with a minimum GPA2.5 will be granted approval to finish his/her Minor </a:t>
            </a:r>
            <a:r>
              <a:rPr lang="en-US" altLang="zh-CN" sz="800" i="1" dirty="0" err="1">
                <a:latin typeface="+mj-lt"/>
                <a:ea typeface="Times New Roman" panose="02020603050405020304" pitchFamily="18" charset="0"/>
              </a:rPr>
              <a:t>programme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 with the capstone course of internship. However, the candidate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will need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to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join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the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Internship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Infor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Session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in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March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(Semester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2)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before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the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registration</a:t>
            </a:r>
            <a:r>
              <a:rPr lang="en-US" altLang="zh-CN" sz="800" i="1" spc="1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altLang="zh-CN" sz="800" i="1" dirty="0">
                <a:latin typeface="+mj-lt"/>
                <a:ea typeface="Times New Roman" panose="02020603050405020304" pitchFamily="18" charset="0"/>
              </a:rPr>
              <a:t>to confirm the approval from the Department Head.</a:t>
            </a:r>
            <a:endParaRPr lang="zh-CN" altLang="zh-CN" sz="800" dirty="0">
              <a:latin typeface="+mj-lt"/>
              <a:ea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070D0A3-EE35-458B-ABD4-41468E2B27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89623"/>
              </p:ext>
            </p:extLst>
          </p:nvPr>
        </p:nvGraphicFramePr>
        <p:xfrm>
          <a:off x="5432424" y="228600"/>
          <a:ext cx="6705600" cy="6022957"/>
        </p:xfrm>
        <a:graphic>
          <a:graphicData uri="http://schemas.openxmlformats.org/drawingml/2006/table">
            <a:tbl>
              <a:tblPr/>
              <a:tblGrid>
                <a:gridCol w="748849">
                  <a:extLst>
                    <a:ext uri="{9D8B030D-6E8A-4147-A177-3AD203B41FA5}">
                      <a16:colId xmlns:a16="http://schemas.microsoft.com/office/drawing/2014/main" val="2246405835"/>
                    </a:ext>
                  </a:extLst>
                </a:gridCol>
                <a:gridCol w="2496163">
                  <a:extLst>
                    <a:ext uri="{9D8B030D-6E8A-4147-A177-3AD203B41FA5}">
                      <a16:colId xmlns:a16="http://schemas.microsoft.com/office/drawing/2014/main" val="1091032584"/>
                    </a:ext>
                  </a:extLst>
                </a:gridCol>
                <a:gridCol w="555963">
                  <a:extLst>
                    <a:ext uri="{9D8B030D-6E8A-4147-A177-3AD203B41FA5}">
                      <a16:colId xmlns:a16="http://schemas.microsoft.com/office/drawing/2014/main" val="701244075"/>
                    </a:ext>
                  </a:extLst>
                </a:gridCol>
                <a:gridCol w="555963">
                  <a:extLst>
                    <a:ext uri="{9D8B030D-6E8A-4147-A177-3AD203B41FA5}">
                      <a16:colId xmlns:a16="http://schemas.microsoft.com/office/drawing/2014/main" val="4030084729"/>
                    </a:ext>
                  </a:extLst>
                </a:gridCol>
                <a:gridCol w="555963">
                  <a:extLst>
                    <a:ext uri="{9D8B030D-6E8A-4147-A177-3AD203B41FA5}">
                      <a16:colId xmlns:a16="http://schemas.microsoft.com/office/drawing/2014/main" val="213503239"/>
                    </a:ext>
                  </a:extLst>
                </a:gridCol>
                <a:gridCol w="555963">
                  <a:extLst>
                    <a:ext uri="{9D8B030D-6E8A-4147-A177-3AD203B41FA5}">
                      <a16:colId xmlns:a16="http://schemas.microsoft.com/office/drawing/2014/main" val="2946171223"/>
                    </a:ext>
                  </a:extLst>
                </a:gridCol>
                <a:gridCol w="555963">
                  <a:extLst>
                    <a:ext uri="{9D8B030D-6E8A-4147-A177-3AD203B41FA5}">
                      <a16:colId xmlns:a16="http://schemas.microsoft.com/office/drawing/2014/main" val="4213215840"/>
                    </a:ext>
                  </a:extLst>
                </a:gridCol>
                <a:gridCol w="680773">
                  <a:extLst>
                    <a:ext uri="{9D8B030D-6E8A-4147-A177-3AD203B41FA5}">
                      <a16:colId xmlns:a16="http://schemas.microsoft.com/office/drawing/2014/main" val="1177301467"/>
                    </a:ext>
                  </a:extLst>
                </a:gridCol>
              </a:tblGrid>
              <a:tr h="15873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 Code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Title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Units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Level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PILO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Pre-requisite(s)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022904"/>
                  </a:ext>
                </a:extLst>
              </a:tr>
              <a:tr h="20884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5710" marR="5710" marT="571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188063"/>
                  </a:ext>
                </a:extLst>
              </a:tr>
              <a:tr h="209189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Required Courses – students should complete 3 units (1 to be chosen out of the 2 listed below)</a:t>
                      </a:r>
                      <a:r>
                        <a:rPr lang="en-US" sz="1000" b="1" i="0" u="none" strike="noStrike" baseline="300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1</a:t>
                      </a:r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: 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802115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MCOM1003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Introduction to Media Studies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001458"/>
                  </a:ext>
                </a:extLst>
              </a:tr>
              <a:tr h="3117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MCOM2033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Foundations of News and Feature  Reporting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451019"/>
                  </a:ext>
                </a:extLst>
              </a:tr>
              <a:tr h="209189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Elective Courses – students should complete 12 units (4 to be chosen out of the 16 listed below):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25185"/>
                  </a:ext>
                </a:extLst>
              </a:tr>
              <a:tr h="158738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I. Media Studies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10766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MCOM1013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New Media, Culture and Society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701821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MCOM2013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Communication Theories I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69758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MCOM2043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Documentary Film Classics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524602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MCOM2073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History of East Asian Media and Culture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96371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MCOM3003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Media in China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971866"/>
                  </a:ext>
                </a:extLst>
              </a:tr>
              <a:tr h="3118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MCOM3013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Rhetoric of Communication and Media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75773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MCOM3043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Culture, Media and Tourism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778739"/>
                  </a:ext>
                </a:extLst>
              </a:tr>
              <a:tr h="20075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MCOM3123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International Communication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MCOM1003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161534"/>
                  </a:ext>
                </a:extLst>
              </a:tr>
              <a:tr h="28027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or MCOM1013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569587"/>
                  </a:ext>
                </a:extLst>
              </a:tr>
              <a:tr h="3117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MCOM3163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Study on Intercultural Communication Issues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227483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MCOM3173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Gender, Identity and the Media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797660"/>
                  </a:ext>
                </a:extLst>
              </a:tr>
              <a:tr h="158738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II. Journalism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46093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MCOM2053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Reporting Laboratory (1)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236769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MCOM2063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Foundation of Photojournalism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903154"/>
                  </a:ext>
                </a:extLst>
              </a:tr>
              <a:tr h="3117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MCOM2083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Multimedia Production I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MCOM2033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542860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MCOM2103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Entertainment Journalism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299570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MCOM3033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Internship (MCOM)</a:t>
                      </a:r>
                      <a:r>
                        <a:rPr lang="en-US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103234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MCOM3133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Media Law and Ethics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524591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MCOM3223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International News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442522"/>
                  </a:ext>
                </a:extLst>
              </a:tr>
              <a:tr h="2127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MCOM4063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Business and Financial Reporting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5710" marR="5710" marT="571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512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109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508000"/>
            <a:ext cx="4183622" cy="1447800"/>
          </a:xfrm>
        </p:spPr>
        <p:txBody>
          <a:bodyPr anchor="t">
            <a:normAutofit/>
          </a:bodyPr>
          <a:lstStyle/>
          <a:p>
            <a:r>
              <a:rPr lang="en-US" altLang="zh-CN" sz="2800" dirty="0">
                <a:latin typeface="+mn-lt"/>
              </a:rPr>
              <a:t>Minor </a:t>
            </a:r>
            <a:r>
              <a:rPr lang="en-US" altLang="zh-CN" sz="2800" dirty="0" err="1">
                <a:latin typeface="+mn-lt"/>
              </a:rPr>
              <a:t>Programme</a:t>
            </a:r>
            <a:r>
              <a:rPr lang="en-US" altLang="zh-CN" sz="2800" dirty="0">
                <a:latin typeface="+mn-lt"/>
              </a:rPr>
              <a:t> in Public Relations and Advertising</a:t>
            </a:r>
            <a:endParaRPr lang="zh-CN" altLang="en-US" sz="2800" dirty="0">
              <a:latin typeface="+mn-lt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08001"/>
            <a:ext cx="760412" cy="381000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1905000"/>
            <a:ext cx="4793222" cy="469755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Objective:</a:t>
            </a:r>
            <a:r>
              <a:rPr lang="en-GB" dirty="0"/>
              <a:t> To equip non-PRA majors with core PR and advertising competencies, enhancing their career readiness and job market competitiveness.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Curriculum:</a:t>
            </a:r>
            <a:r>
              <a:rPr lang="en-GB" dirty="0"/>
              <a:t> Focuses on fundamental concepts, campaign processes, and the skills to create and disseminate integrated communication materials.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Value:</a:t>
            </a:r>
            <a:r>
              <a:rPr lang="en-GB" dirty="0"/>
              <a:t> Provides students with versatile expertise that adds significant value to businesses, non-profit organizations, and government agencies.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Benefit:</a:t>
            </a:r>
            <a:r>
              <a:rPr lang="en-GB" dirty="0"/>
              <a:t> Allows students to develop a complementary academic interest that diversifies their skill set beyond their primary major.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4754D59-82AA-43F6-B4F0-38C9EB116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038888"/>
              </p:ext>
            </p:extLst>
          </p:nvPr>
        </p:nvGraphicFramePr>
        <p:xfrm>
          <a:off x="5637213" y="609601"/>
          <a:ext cx="6477002" cy="5867404"/>
        </p:xfrm>
        <a:graphic>
          <a:graphicData uri="http://schemas.openxmlformats.org/drawingml/2006/table">
            <a:tbl>
              <a:tblPr/>
              <a:tblGrid>
                <a:gridCol w="694895">
                  <a:extLst>
                    <a:ext uri="{9D8B030D-6E8A-4147-A177-3AD203B41FA5}">
                      <a16:colId xmlns:a16="http://schemas.microsoft.com/office/drawing/2014/main" val="2228207492"/>
                    </a:ext>
                  </a:extLst>
                </a:gridCol>
                <a:gridCol w="1937019">
                  <a:extLst>
                    <a:ext uri="{9D8B030D-6E8A-4147-A177-3AD203B41FA5}">
                      <a16:colId xmlns:a16="http://schemas.microsoft.com/office/drawing/2014/main" val="3095551935"/>
                    </a:ext>
                  </a:extLst>
                </a:gridCol>
                <a:gridCol w="625406">
                  <a:extLst>
                    <a:ext uri="{9D8B030D-6E8A-4147-A177-3AD203B41FA5}">
                      <a16:colId xmlns:a16="http://schemas.microsoft.com/office/drawing/2014/main" val="1617580915"/>
                    </a:ext>
                  </a:extLst>
                </a:gridCol>
                <a:gridCol w="625406">
                  <a:extLst>
                    <a:ext uri="{9D8B030D-6E8A-4147-A177-3AD203B41FA5}">
                      <a16:colId xmlns:a16="http://schemas.microsoft.com/office/drawing/2014/main" val="1271839016"/>
                    </a:ext>
                  </a:extLst>
                </a:gridCol>
                <a:gridCol w="625406">
                  <a:extLst>
                    <a:ext uri="{9D8B030D-6E8A-4147-A177-3AD203B41FA5}">
                      <a16:colId xmlns:a16="http://schemas.microsoft.com/office/drawing/2014/main" val="2978793406"/>
                    </a:ext>
                  </a:extLst>
                </a:gridCol>
                <a:gridCol w="625406">
                  <a:extLst>
                    <a:ext uri="{9D8B030D-6E8A-4147-A177-3AD203B41FA5}">
                      <a16:colId xmlns:a16="http://schemas.microsoft.com/office/drawing/2014/main" val="1853576027"/>
                    </a:ext>
                  </a:extLst>
                </a:gridCol>
                <a:gridCol w="625406">
                  <a:extLst>
                    <a:ext uri="{9D8B030D-6E8A-4147-A177-3AD203B41FA5}">
                      <a16:colId xmlns:a16="http://schemas.microsoft.com/office/drawing/2014/main" val="3748397219"/>
                    </a:ext>
                  </a:extLst>
                </a:gridCol>
                <a:gridCol w="718058">
                  <a:extLst>
                    <a:ext uri="{9D8B030D-6E8A-4147-A177-3AD203B41FA5}">
                      <a16:colId xmlns:a16="http://schemas.microsoft.com/office/drawing/2014/main" val="3337727392"/>
                    </a:ext>
                  </a:extLst>
                </a:gridCol>
              </a:tblGrid>
              <a:tr h="18583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Code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Title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Units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Level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PILO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Pre-requisite(s)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391062"/>
                  </a:ext>
                </a:extLst>
              </a:tr>
              <a:tr h="19512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826" marR="6826" marT="6826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79368"/>
                  </a:ext>
                </a:extLst>
              </a:tr>
              <a:tr h="288039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Required Courses – students should complete 6 units of the following two courses: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273934"/>
                  </a:ext>
                </a:extLst>
              </a:tr>
              <a:tr h="3344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PRA2003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Principles of Public Relations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566164"/>
                  </a:ext>
                </a:extLst>
              </a:tr>
              <a:tr h="3344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PRA2013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Principles of Advertising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109500"/>
                  </a:ext>
                </a:extLst>
              </a:tr>
              <a:tr h="315913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Elective Courses – students should complete 9 units (any 3 courses from the following list):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67980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COMM2033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Persuasion and Social Influence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3376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PRA2053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Cases Studies in Public Relations and Advertising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517006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PRA3003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Consumer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Behaviour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PRA2013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465730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PRA3063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Digital Media and Strategic Communication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92762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PRA3073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Branding in Advertising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363693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PRA3083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Crisis Management and Risk Communication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PRA2003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976817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PRA3093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Media and Event Planning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302529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PRA4003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Advertising and Society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515144"/>
                  </a:ext>
                </a:extLst>
              </a:tr>
              <a:tr h="399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PRA4013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Special Topics in Public Relations and Advertising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Nil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037816"/>
                  </a:ext>
                </a:extLst>
              </a:tr>
              <a:tr h="6176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PRA4663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Public Relations and Advertising Strategic Campaigns (for Minor Programme Only)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PRA2003 or PRA2013</a:t>
                      </a:r>
                    </a:p>
                  </a:txBody>
                  <a:tcPr marL="6826" marR="6826" marT="682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762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548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790" y="627529"/>
            <a:ext cx="5098022" cy="1447800"/>
          </a:xfrm>
        </p:spPr>
        <p:txBody>
          <a:bodyPr anchor="t">
            <a:normAutofit fontScale="90000"/>
          </a:bodyPr>
          <a:lstStyle/>
          <a:p>
            <a:pPr>
              <a:lnSpc>
                <a:spcPts val="3000"/>
              </a:lnSpc>
              <a:spcBef>
                <a:spcPts val="600"/>
              </a:spcBef>
            </a:pPr>
            <a:r>
              <a:rPr lang="en-US" altLang="zh-CN" dirty="0"/>
              <a:t>Minor </a:t>
            </a:r>
            <a:r>
              <a:rPr lang="en-US" altLang="zh-CN" dirty="0" err="1"/>
              <a:t>Programme</a:t>
            </a:r>
            <a:r>
              <a:rPr lang="en-US" altLang="zh-CN" dirty="0"/>
              <a:t> in Translation and Interpreting </a:t>
            </a:r>
            <a:r>
              <a:rPr lang="en-US" altLang="zh-CN" sz="27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altLang="zh-CN" sz="27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 and earlier cohorts</a:t>
            </a:r>
            <a:r>
              <a:rPr lang="en-US" altLang="zh-CN" sz="27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CN" altLang="en-US" sz="27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95A416-05FC-CE36-FB78-577BDA37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7529"/>
            <a:ext cx="760412" cy="381000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790" y="2075329"/>
            <a:ext cx="4183622" cy="45720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Objective:</a:t>
            </a:r>
            <a:r>
              <a:rPr lang="en-GB" dirty="0"/>
              <a:t> To develop advanced bilingual and bicultural competencies in both spoken and written communication.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Focus:</a:t>
            </a:r>
            <a:r>
              <a:rPr lang="en-GB" dirty="0"/>
              <a:t> Building the practical skills to act as an effective intermediary across languages and cultures.</a:t>
            </a:r>
          </a:p>
          <a:p>
            <a:pPr marL="331470" indent="-285750">
              <a:buFont typeface="Arial" panose="020B0604020202020204" pitchFamily="34" charset="0"/>
              <a:buChar char="•"/>
            </a:pPr>
            <a:r>
              <a:rPr lang="en-GB" b="1" dirty="0"/>
              <a:t>Outcome:</a:t>
            </a:r>
            <a:r>
              <a:rPr lang="en-GB" dirty="0"/>
              <a:t> Prepares students to bridge communication gaps for texts and speakers in professional and cultural contexts.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C9A0590-AF35-41E0-9CD6-0BACCD3F6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842915"/>
              </p:ext>
            </p:extLst>
          </p:nvPr>
        </p:nvGraphicFramePr>
        <p:xfrm>
          <a:off x="5905468" y="593662"/>
          <a:ext cx="6172203" cy="6109511"/>
        </p:xfrm>
        <a:graphic>
          <a:graphicData uri="http://schemas.openxmlformats.org/drawingml/2006/table">
            <a:tbl>
              <a:tblPr/>
              <a:tblGrid>
                <a:gridCol w="608210">
                  <a:extLst>
                    <a:ext uri="{9D8B030D-6E8A-4147-A177-3AD203B41FA5}">
                      <a16:colId xmlns:a16="http://schemas.microsoft.com/office/drawing/2014/main" val="945088642"/>
                    </a:ext>
                  </a:extLst>
                </a:gridCol>
                <a:gridCol w="1835892">
                  <a:extLst>
                    <a:ext uri="{9D8B030D-6E8A-4147-A177-3AD203B41FA5}">
                      <a16:colId xmlns:a16="http://schemas.microsoft.com/office/drawing/2014/main" val="4220644987"/>
                    </a:ext>
                  </a:extLst>
                </a:gridCol>
                <a:gridCol w="608210">
                  <a:extLst>
                    <a:ext uri="{9D8B030D-6E8A-4147-A177-3AD203B41FA5}">
                      <a16:colId xmlns:a16="http://schemas.microsoft.com/office/drawing/2014/main" val="114569242"/>
                    </a:ext>
                  </a:extLst>
                </a:gridCol>
                <a:gridCol w="608210">
                  <a:extLst>
                    <a:ext uri="{9D8B030D-6E8A-4147-A177-3AD203B41FA5}">
                      <a16:colId xmlns:a16="http://schemas.microsoft.com/office/drawing/2014/main" val="1712966692"/>
                    </a:ext>
                  </a:extLst>
                </a:gridCol>
                <a:gridCol w="608210">
                  <a:extLst>
                    <a:ext uri="{9D8B030D-6E8A-4147-A177-3AD203B41FA5}">
                      <a16:colId xmlns:a16="http://schemas.microsoft.com/office/drawing/2014/main" val="3775476443"/>
                    </a:ext>
                  </a:extLst>
                </a:gridCol>
                <a:gridCol w="608210">
                  <a:extLst>
                    <a:ext uri="{9D8B030D-6E8A-4147-A177-3AD203B41FA5}">
                      <a16:colId xmlns:a16="http://schemas.microsoft.com/office/drawing/2014/main" val="3787925698"/>
                    </a:ext>
                  </a:extLst>
                </a:gridCol>
                <a:gridCol w="608210">
                  <a:extLst>
                    <a:ext uri="{9D8B030D-6E8A-4147-A177-3AD203B41FA5}">
                      <a16:colId xmlns:a16="http://schemas.microsoft.com/office/drawing/2014/main" val="3542884443"/>
                    </a:ext>
                  </a:extLst>
                </a:gridCol>
                <a:gridCol w="687051">
                  <a:extLst>
                    <a:ext uri="{9D8B030D-6E8A-4147-A177-3AD203B41FA5}">
                      <a16:colId xmlns:a16="http://schemas.microsoft.com/office/drawing/2014/main" val="3033599479"/>
                    </a:ext>
                  </a:extLst>
                </a:gridCol>
              </a:tblGrid>
              <a:tr h="18598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Code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Title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Units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Level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  <a:ea typeface="等线" panose="02010600030101010101" pitchFamily="2" charset="-122"/>
                        </a:rPr>
                        <a:t>PILO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Pre-requisite(s)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364654"/>
                  </a:ext>
                </a:extLst>
              </a:tr>
              <a:tr h="29045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684" marR="6684" marT="6684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970329"/>
                  </a:ext>
                </a:extLst>
              </a:tr>
              <a:tr h="297570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Required Courses – students should complete 6 units: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412647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TRA1003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Introduction to Translation/Principles and Methods of Translation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1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149306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TRA3003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Introductory Interpreting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558601"/>
                  </a:ext>
                </a:extLst>
              </a:tr>
              <a:tr h="316168">
                <a:tc gridSpan="8">
                  <a:txBody>
                    <a:bodyPr/>
                    <a:lstStyle/>
                    <a:p>
                      <a:pPr algn="l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 Elective Courses – students should complete 9 units (3 to be chosen out of the 11 listed below):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40916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TRA2003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General Translation I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297713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TRA2023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Contrastive Language Studies: English and Chinese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480602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TRA2033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Communication and Translation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15815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TRA2093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Translation across Media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323987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TRA3033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Culture and Translation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114378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TRA3043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Professional Translation in the New Era/Translation in Workplace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752183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TRA3083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General Interpreting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TRA3003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11668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TRA3093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Translation of Scientific and Technological Texts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370972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TRA3103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Translation of Legal and Government Document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054739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TRA3113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Commercial Translation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None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D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444158"/>
                  </a:ext>
                </a:extLst>
              </a:tr>
              <a:tr h="371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TRA4063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A66A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Simultaneous Interpreting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4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X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TRA3003</a:t>
                      </a:r>
                    </a:p>
                  </a:txBody>
                  <a:tcPr marL="6684" marR="6684" marT="668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203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4747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3212" y="1143000"/>
            <a:ext cx="9220200" cy="5181600"/>
          </a:xfrm>
        </p:spPr>
        <p:txBody>
          <a:bodyPr anchor="t">
            <a:noAutofit/>
          </a:bodyPr>
          <a:lstStyle/>
          <a:p>
            <a:br>
              <a:rPr lang="en-US" altLang="zh-CN" sz="4400" dirty="0">
                <a:latin typeface="+mn-lt"/>
              </a:rPr>
            </a:br>
            <a:br>
              <a:rPr lang="en-US" altLang="zh-CN" sz="4400" dirty="0">
                <a:latin typeface="+mn-lt"/>
              </a:rPr>
            </a:br>
            <a:r>
              <a:rPr lang="en-US" altLang="zh-CN" sz="4000" dirty="0">
                <a:latin typeface="+mn-lt"/>
              </a:rPr>
              <a:t>Ms. Innes ZHU </a:t>
            </a:r>
            <a:br>
              <a:rPr lang="en-US" altLang="zh-CN" sz="4000" dirty="0">
                <a:latin typeface="+mn-lt"/>
              </a:rPr>
            </a:br>
            <a:br>
              <a:rPr lang="en-US" altLang="zh-CN" sz="4000" dirty="0">
                <a:latin typeface="+mn-lt"/>
              </a:rPr>
            </a:br>
            <a:r>
              <a:rPr lang="en-US" altLang="zh-CN" sz="4000" dirty="0">
                <a:latin typeface="+mn-lt"/>
              </a:rPr>
              <a:t>Email: innesllzhu@bnbu.edu.cn</a:t>
            </a:r>
            <a:br>
              <a:rPr lang="en-US" altLang="zh-CN" sz="4000" dirty="0">
                <a:latin typeface="+mn-lt"/>
              </a:rPr>
            </a:br>
            <a:br>
              <a:rPr lang="en-US" altLang="zh-CN" sz="4000" dirty="0">
                <a:latin typeface="+mn-lt"/>
              </a:rPr>
            </a:br>
            <a:r>
              <a:rPr lang="en-US" altLang="zh-CN" sz="4000" dirty="0">
                <a:latin typeface="+mn-lt"/>
              </a:rPr>
              <a:t>Tel:0756-3620304</a:t>
            </a:r>
            <a:br>
              <a:rPr lang="en-US" altLang="zh-CN" sz="4400" dirty="0">
                <a:latin typeface="+mn-lt"/>
              </a:rPr>
            </a:br>
            <a:endParaRPr lang="en-US" sz="4400" dirty="0">
              <a:latin typeface="+mn-lt"/>
            </a:endParaRP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25A79ED0-B491-438D-837A-745E869F43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015451"/>
              </p:ext>
            </p:extLst>
          </p:nvPr>
        </p:nvGraphicFramePr>
        <p:xfrm>
          <a:off x="150812" y="845952"/>
          <a:ext cx="3505200" cy="830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379892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E1EAED"/>
      </a:accent6>
      <a:hlink>
        <a:srgbClr val="9454C3"/>
      </a:hlink>
      <a:folHlink>
        <a:srgbClr val="3EBBF0"/>
      </a:folHlink>
    </a:clrScheme>
    <a:fontScheme name="Custom 30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M03460663_win32_LW_V6" id="{E98E9C9B-9291-4B47-BC4D-DAE7B5F9EC1B}" vid="{225AF68F-18F0-421B-8B78-1F33E1A33B6C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7B52A-9EC8-4B7A-85C4-31F7EAFE40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050606-E255-48B6-AE23-CE03A589EB22}">
  <ds:schemaRefs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2006/metadata/properties"/>
    <ds:schemaRef ds:uri="http://schemas.microsoft.com/office/infopath/2007/PartnerControls"/>
    <ds:schemaRef ds:uri="230e9df3-be65-4c73-a93b-d1236ebd677e"/>
    <ds:schemaRef ds:uri="71af3243-3dd4-4a8d-8c0d-dd76da1f02a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0C06458-EC9A-428C-9123-A760B9587A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7794</TotalTime>
  <Words>2564</Words>
  <Application>Microsoft Office PowerPoint</Application>
  <PresentationFormat>自定义</PresentationFormat>
  <Paragraphs>1102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等线</vt:lpstr>
      <vt:lpstr>宋体</vt:lpstr>
      <vt:lpstr>Arial</vt:lpstr>
      <vt:lpstr>Calibri</vt:lpstr>
      <vt:lpstr>Century Gothic</vt:lpstr>
      <vt:lpstr>Palatino Linotype</vt:lpstr>
      <vt:lpstr>Times New Roman</vt:lpstr>
      <vt:lpstr>Wingdings</vt:lpstr>
      <vt:lpstr>Custom</vt:lpstr>
      <vt:lpstr>Minor Programmes</vt:lpstr>
      <vt:lpstr>Minor Programme in</vt:lpstr>
      <vt:lpstr>Minor Programme  in Creative Writing  (2025 cohort and onwards)</vt:lpstr>
      <vt:lpstr>Minor Programme  in Digital Social Science</vt:lpstr>
      <vt:lpstr>Minor Programme  in English Studies (2024 and earlier cohorts)</vt:lpstr>
      <vt:lpstr>Minor Programme  in Global China Studies</vt:lpstr>
      <vt:lpstr>Minor Programme in Globalisation and Sustainable Development</vt:lpstr>
      <vt:lpstr>Minor Programme in Journalism and Media Studies</vt:lpstr>
      <vt:lpstr>Minor Programme in Public Relations and Advertising</vt:lpstr>
      <vt:lpstr>Minor Programme in Translation and Interpreting (2024 and earlier cohorts)</vt:lpstr>
      <vt:lpstr>  Ms. Innes ZHU   Email: innesllzhu@bnbu.edu.cn  Tel:0756-3620304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Minor Programmes</dc:title>
  <dc:creator>UIC</dc:creator>
  <cp:lastModifiedBy>UIC</cp:lastModifiedBy>
  <cp:revision>55</cp:revision>
  <dcterms:created xsi:type="dcterms:W3CDTF">2023-08-29T05:27:38Z</dcterms:created>
  <dcterms:modified xsi:type="dcterms:W3CDTF">2026-10-23T02:01:55Z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MediaServiceImageTags">
    <vt:lpwstr/>
  </property>
</Properties>
</file>